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7" r:id="rId5"/>
    <p:sldId id="258" r:id="rId6"/>
    <p:sldId id="319" r:id="rId7"/>
    <p:sldId id="259" r:id="rId8"/>
    <p:sldId id="328" r:id="rId9"/>
    <p:sldId id="321" r:id="rId10"/>
    <p:sldId id="322" r:id="rId11"/>
    <p:sldId id="329" r:id="rId12"/>
    <p:sldId id="323" r:id="rId13"/>
    <p:sldId id="301" r:id="rId14"/>
    <p:sldId id="262" r:id="rId15"/>
    <p:sldId id="264" r:id="rId16"/>
    <p:sldId id="265" r:id="rId17"/>
    <p:sldId id="267" r:id="rId18"/>
    <p:sldId id="324" r:id="rId19"/>
    <p:sldId id="269" r:id="rId20"/>
    <p:sldId id="266" r:id="rId21"/>
    <p:sldId id="271" r:id="rId22"/>
    <p:sldId id="272" r:id="rId23"/>
    <p:sldId id="273" r:id="rId24"/>
    <p:sldId id="284" r:id="rId25"/>
    <p:sldId id="326" r:id="rId26"/>
    <p:sldId id="285" r:id="rId27"/>
    <p:sldId id="327" r:id="rId28"/>
    <p:sldId id="325" r:id="rId29"/>
    <p:sldId id="313" r:id="rId30"/>
    <p:sldId id="309" r:id="rId31"/>
    <p:sldId id="310" r:id="rId32"/>
    <p:sldId id="294" r:id="rId33"/>
    <p:sldId id="317" r:id="rId34"/>
    <p:sldId id="316" r:id="rId35"/>
    <p:sldId id="314" r:id="rId36"/>
    <p:sldId id="315" r:id="rId37"/>
    <p:sldId id="318" r:id="rId38"/>
    <p:sldId id="296" r:id="rId39"/>
    <p:sldId id="256" r:id="rId4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96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47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4604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466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294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64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62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10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54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894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824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51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825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25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4642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527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3075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9013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4630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9613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43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6859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1470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252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2399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643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794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1842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3249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3122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7755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3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9381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932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0126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3248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267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34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82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31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63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62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29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93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83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8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61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http://tipsinav.firat.edu.tr/Scripts/filemanager/userfiles/76/ekg2023-4.jpg" TargetMode="Externa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700" b="1" dirty="0" smtClean="0"/>
              <a:t>2023 </a:t>
            </a:r>
            <a:r>
              <a:rPr lang="tr-TR" sz="2700" b="1" dirty="0"/>
              <a:t>– </a:t>
            </a:r>
            <a:r>
              <a:rPr lang="tr-TR" sz="2700" b="1" dirty="0" smtClean="0"/>
              <a:t>2024 </a:t>
            </a:r>
            <a:r>
              <a:rPr lang="tr-TR" sz="2700" b="1" dirty="0"/>
              <a:t>EĞİTİM YILI 2</a:t>
            </a:r>
            <a:r>
              <a:rPr lang="tr-TR" sz="2700" b="1" dirty="0" smtClean="0"/>
              <a:t>. </a:t>
            </a:r>
            <a:r>
              <a:rPr lang="tr-TR" sz="2700" b="1" dirty="0"/>
              <a:t>SINIF 2</a:t>
            </a:r>
            <a:r>
              <a:rPr lang="tr-TR" sz="2700" b="1" dirty="0" smtClean="0"/>
              <a:t>. </a:t>
            </a:r>
            <a:r>
              <a:rPr lang="tr-TR" sz="2700" b="1" dirty="0"/>
              <a:t>KURUL </a:t>
            </a:r>
            <a:r>
              <a:rPr lang="tr-TR" sz="2700" b="1" dirty="0" smtClean="0"/>
              <a:t>DEĞERLENDİRME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 smtClean="0"/>
              <a:t>Dr. Hatice Nur LALE</a:t>
            </a:r>
            <a:br>
              <a:rPr lang="tr-TR" dirty="0" smtClean="0"/>
            </a:br>
            <a:r>
              <a:rPr lang="tr-TR" dirty="0" smtClean="0"/>
              <a:t>FÜ TEAD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077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4378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PUANLAMA</a:t>
            </a:r>
            <a:endParaRPr lang="tr-TR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028682"/>
              </p:ext>
            </p:extLst>
          </p:nvPr>
        </p:nvGraphicFramePr>
        <p:xfrm>
          <a:off x="672661" y="1019505"/>
          <a:ext cx="11256580" cy="4235490"/>
        </p:xfrm>
        <a:graphic>
          <a:graphicData uri="http://schemas.openxmlformats.org/drawingml/2006/table">
            <a:tbl>
              <a:tblPr firstRow="1" firstCol="1" bandRow="1"/>
              <a:tblGrid>
                <a:gridCol w="1970036">
                  <a:extLst>
                    <a:ext uri="{9D8B030D-6E8A-4147-A177-3AD203B41FA5}">
                      <a16:colId xmlns:a16="http://schemas.microsoft.com/office/drawing/2014/main" val="3970420055"/>
                    </a:ext>
                  </a:extLst>
                </a:gridCol>
                <a:gridCol w="1761137">
                  <a:extLst>
                    <a:ext uri="{9D8B030D-6E8A-4147-A177-3AD203B41FA5}">
                      <a16:colId xmlns:a16="http://schemas.microsoft.com/office/drawing/2014/main" val="44678397"/>
                    </a:ext>
                  </a:extLst>
                </a:gridCol>
                <a:gridCol w="1849821">
                  <a:extLst>
                    <a:ext uri="{9D8B030D-6E8A-4147-A177-3AD203B41FA5}">
                      <a16:colId xmlns:a16="http://schemas.microsoft.com/office/drawing/2014/main" val="95491227"/>
                    </a:ext>
                  </a:extLst>
                </a:gridCol>
                <a:gridCol w="1965435">
                  <a:extLst>
                    <a:ext uri="{9D8B030D-6E8A-4147-A177-3AD203B41FA5}">
                      <a16:colId xmlns:a16="http://schemas.microsoft.com/office/drawing/2014/main" val="75464390"/>
                    </a:ext>
                  </a:extLst>
                </a:gridCol>
                <a:gridCol w="2017986">
                  <a:extLst>
                    <a:ext uri="{9D8B030D-6E8A-4147-A177-3AD203B41FA5}">
                      <a16:colId xmlns:a16="http://schemas.microsoft.com/office/drawing/2014/main" val="341253858"/>
                    </a:ext>
                  </a:extLst>
                </a:gridCol>
                <a:gridCol w="1692165">
                  <a:extLst>
                    <a:ext uri="{9D8B030D-6E8A-4147-A177-3AD203B41FA5}">
                      <a16:colId xmlns:a16="http://schemas.microsoft.com/office/drawing/2014/main" val="924379551"/>
                    </a:ext>
                  </a:extLst>
                </a:gridCol>
              </a:tblGrid>
              <a:tr h="7777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Ham nota göre </a:t>
                      </a: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dağılım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(n=300)</a:t>
                      </a:r>
                      <a:endParaRPr lang="tr-TR" sz="2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Toplam Not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 Not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Pratik Not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Histoloji Embriyoloji Pratik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Anatomi Pratik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570713"/>
                  </a:ext>
                </a:extLst>
              </a:tr>
              <a:tr h="1835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Sınav Puanlaması: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960717"/>
                  </a:ext>
                </a:extLst>
              </a:tr>
              <a:tr h="7018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Yüksek Not: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KİŞİ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KİŞİ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KİŞİ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 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055485"/>
                  </a:ext>
                </a:extLst>
              </a:tr>
              <a:tr h="7018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Düşük Not: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</a:t>
                      </a:r>
                      <a:r>
                        <a:rPr lang="tr-TR" sz="24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</a:t>
                      </a:r>
                      <a:r>
                        <a:rPr lang="tr-TR" sz="24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KİŞİ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KİŞİ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067764"/>
                  </a:ext>
                </a:extLst>
              </a:tr>
              <a:tr h="389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Ortalama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72,18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58,49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13,69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3,38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10,31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73959"/>
                  </a:ext>
                </a:extLst>
              </a:tr>
              <a:tr h="5264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Başarı (%)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72,2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B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73,1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B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68,5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B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67,6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B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68,7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B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38915"/>
                  </a:ext>
                </a:extLst>
              </a:tr>
            </a:tbl>
          </a:graphicData>
        </a:graphic>
      </p:graphicFrame>
      <p:sp>
        <p:nvSpPr>
          <p:cNvPr id="9" name="Metin kutusu 8"/>
          <p:cNvSpPr txBox="1"/>
          <p:nvPr/>
        </p:nvSpPr>
        <p:spPr>
          <a:xfrm>
            <a:off x="136634" y="5444359"/>
            <a:ext cx="11687504" cy="1176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tr-TR" b="1" dirty="0">
                <a:solidFill>
                  <a:srgbClr val="FF0000"/>
                </a:solidFill>
              </a:rPr>
              <a:t>*</a:t>
            </a:r>
            <a:r>
              <a:rPr lang="tr-TR" b="1" dirty="0"/>
              <a:t> Aynı öğrenci değildir. Teorik sınavda en düşük puanı alan kişi pratiklerden birine girerek toplam puanını yükseltmiştir. En düşük toplam notu alan öğrenci her iki pratiğe de katılmayan bir öğrencidir.</a:t>
            </a:r>
            <a:endParaRPr lang="tr-TR" dirty="0"/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endParaRPr lang="tr-TR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55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İçerik Yer Tutucusu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548221"/>
              </p:ext>
            </p:extLst>
          </p:nvPr>
        </p:nvGraphicFramePr>
        <p:xfrm>
          <a:off x="388883" y="229142"/>
          <a:ext cx="11140967" cy="6527945"/>
        </p:xfrm>
        <a:graphic>
          <a:graphicData uri="http://schemas.openxmlformats.org/drawingml/2006/table">
            <a:tbl>
              <a:tblPr firstRow="1" firstCol="1" bandRow="1"/>
              <a:tblGrid>
                <a:gridCol w="2147978">
                  <a:extLst>
                    <a:ext uri="{9D8B030D-6E8A-4147-A177-3AD203B41FA5}">
                      <a16:colId xmlns:a16="http://schemas.microsoft.com/office/drawing/2014/main" val="1235336791"/>
                    </a:ext>
                  </a:extLst>
                </a:gridCol>
                <a:gridCol w="1729078">
                  <a:extLst>
                    <a:ext uri="{9D8B030D-6E8A-4147-A177-3AD203B41FA5}">
                      <a16:colId xmlns:a16="http://schemas.microsoft.com/office/drawing/2014/main" val="724020766"/>
                    </a:ext>
                  </a:extLst>
                </a:gridCol>
                <a:gridCol w="1524084">
                  <a:extLst>
                    <a:ext uri="{9D8B030D-6E8A-4147-A177-3AD203B41FA5}">
                      <a16:colId xmlns:a16="http://schemas.microsoft.com/office/drawing/2014/main" val="2194699682"/>
                    </a:ext>
                  </a:extLst>
                </a:gridCol>
                <a:gridCol w="1352514">
                  <a:extLst>
                    <a:ext uri="{9D8B030D-6E8A-4147-A177-3AD203B41FA5}">
                      <a16:colId xmlns:a16="http://schemas.microsoft.com/office/drawing/2014/main" val="3322170775"/>
                    </a:ext>
                  </a:extLst>
                </a:gridCol>
                <a:gridCol w="1524084">
                  <a:extLst>
                    <a:ext uri="{9D8B030D-6E8A-4147-A177-3AD203B41FA5}">
                      <a16:colId xmlns:a16="http://schemas.microsoft.com/office/drawing/2014/main" val="1017339797"/>
                    </a:ext>
                  </a:extLst>
                </a:gridCol>
                <a:gridCol w="1350286">
                  <a:extLst>
                    <a:ext uri="{9D8B030D-6E8A-4147-A177-3AD203B41FA5}">
                      <a16:colId xmlns:a16="http://schemas.microsoft.com/office/drawing/2014/main" val="736689866"/>
                    </a:ext>
                  </a:extLst>
                </a:gridCol>
                <a:gridCol w="1512943">
                  <a:extLst>
                    <a:ext uri="{9D8B030D-6E8A-4147-A177-3AD203B41FA5}">
                      <a16:colId xmlns:a16="http://schemas.microsoft.com/office/drawing/2014/main" val="2542726416"/>
                    </a:ext>
                  </a:extLst>
                </a:gridCol>
              </a:tblGrid>
              <a:tr h="4058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Barajlı Nota Göre Dağılım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Ham Nota Göre Dağılım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4313099"/>
                  </a:ext>
                </a:extLst>
              </a:tr>
              <a:tr h="350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Not Aralığı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Sayı/ Yüzde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TOPLAM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Not Aralığı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Sayı/ Yüzde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TOPLAM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550213"/>
                  </a:ext>
                </a:extLst>
              </a:tr>
              <a:tr h="538483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Ortalama Üstü Not Alan Öğrencilerin Dağılımı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≥90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 Kişi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8,3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174 Kişi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58,0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≥90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 Kişi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8,3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168 Kişi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56,0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341285"/>
                  </a:ext>
                </a:extLst>
              </a:tr>
              <a:tr h="53848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≥80-90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78 Kişi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26,0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≥80-90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78 Kişi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26,0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782150"/>
                  </a:ext>
                </a:extLst>
              </a:tr>
              <a:tr h="53848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≥71,28-80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71 Kişi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23,7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≥72,18-80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65 Kişi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21,7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772252"/>
                  </a:ext>
                </a:extLst>
              </a:tr>
              <a:tr h="2745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FFFFFF"/>
                      </a:fgClr>
                      <a:bgClr>
                        <a:srgbClr val="357A8C"/>
                      </a:bgClr>
                    </a:patt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ORTALAMA   =       71,28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FFFFFF"/>
                      </a:fgClr>
                      <a:bgClr>
                        <a:srgbClr val="357A8C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ORTALAMA   =       72,18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FFFFFF"/>
                      </a:fgClr>
                      <a:bgClr>
                        <a:srgbClr val="357A8C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836346"/>
                  </a:ext>
                </a:extLst>
              </a:tr>
              <a:tr h="538483">
                <a:tc row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Ortalama Altı Not Alan Öğrencilerin Dağılımı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≥60-71,28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66 Kişi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22,0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126 Kişi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42,0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≥60-72,18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78 Kişi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26,0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132 Kişi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44,0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746868"/>
                  </a:ext>
                </a:extLst>
              </a:tr>
              <a:tr h="53848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≥50-60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23 Kişi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7,7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≥50-60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 Kişi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8,0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640134"/>
                  </a:ext>
                </a:extLst>
              </a:tr>
              <a:tr h="53848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≥40-50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 Kişi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7,3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≥40-50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 Kişi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7,3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299999"/>
                  </a:ext>
                </a:extLst>
              </a:tr>
              <a:tr h="53848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≥30-40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 Kişi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3,0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≥30-40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 Kişi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2,3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4196246"/>
                  </a:ext>
                </a:extLst>
              </a:tr>
              <a:tr h="53848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≥20-30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 Kişi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1,0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≥20-30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Kişi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0,3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568701"/>
                  </a:ext>
                </a:extLst>
              </a:tr>
              <a:tr h="53848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≥10-20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 Kişi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0,7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≥10-20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 Kişi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0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2529093"/>
                  </a:ext>
                </a:extLst>
              </a:tr>
              <a:tr h="53848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&lt;10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Kişi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0,3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&lt;10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 Kişi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0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834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410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İçerik Yer Tutucusu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5449841"/>
              </p:ext>
            </p:extLst>
          </p:nvPr>
        </p:nvGraphicFramePr>
        <p:xfrm>
          <a:off x="472967" y="830315"/>
          <a:ext cx="11466785" cy="5286634"/>
        </p:xfrm>
        <a:graphic>
          <a:graphicData uri="http://schemas.openxmlformats.org/drawingml/2006/table">
            <a:tbl>
              <a:tblPr firstRow="1" firstCol="1" bandRow="1"/>
              <a:tblGrid>
                <a:gridCol w="557047">
                  <a:extLst>
                    <a:ext uri="{9D8B030D-6E8A-4147-A177-3AD203B41FA5}">
                      <a16:colId xmlns:a16="http://schemas.microsoft.com/office/drawing/2014/main" val="830514921"/>
                    </a:ext>
                  </a:extLst>
                </a:gridCol>
                <a:gridCol w="3647089">
                  <a:extLst>
                    <a:ext uri="{9D8B030D-6E8A-4147-A177-3AD203B41FA5}">
                      <a16:colId xmlns:a16="http://schemas.microsoft.com/office/drawing/2014/main" val="3280754957"/>
                    </a:ext>
                  </a:extLst>
                </a:gridCol>
                <a:gridCol w="325821">
                  <a:extLst>
                    <a:ext uri="{9D8B030D-6E8A-4147-A177-3AD203B41FA5}">
                      <a16:colId xmlns:a16="http://schemas.microsoft.com/office/drawing/2014/main" val="861971578"/>
                    </a:ext>
                  </a:extLst>
                </a:gridCol>
                <a:gridCol w="1618593">
                  <a:extLst>
                    <a:ext uri="{9D8B030D-6E8A-4147-A177-3AD203B41FA5}">
                      <a16:colId xmlns:a16="http://schemas.microsoft.com/office/drawing/2014/main" val="634544978"/>
                    </a:ext>
                  </a:extLst>
                </a:gridCol>
                <a:gridCol w="1198180">
                  <a:extLst>
                    <a:ext uri="{9D8B030D-6E8A-4147-A177-3AD203B41FA5}">
                      <a16:colId xmlns:a16="http://schemas.microsoft.com/office/drawing/2014/main" val="3481394622"/>
                    </a:ext>
                  </a:extLst>
                </a:gridCol>
                <a:gridCol w="2049517">
                  <a:extLst>
                    <a:ext uri="{9D8B030D-6E8A-4147-A177-3AD203B41FA5}">
                      <a16:colId xmlns:a16="http://schemas.microsoft.com/office/drawing/2014/main" val="2846681490"/>
                    </a:ext>
                  </a:extLst>
                </a:gridCol>
                <a:gridCol w="970015">
                  <a:extLst>
                    <a:ext uri="{9D8B030D-6E8A-4147-A177-3AD203B41FA5}">
                      <a16:colId xmlns:a16="http://schemas.microsoft.com/office/drawing/2014/main" val="3269841664"/>
                    </a:ext>
                  </a:extLst>
                </a:gridCol>
                <a:gridCol w="1100523">
                  <a:extLst>
                    <a:ext uri="{9D8B030D-6E8A-4147-A177-3AD203B41FA5}">
                      <a16:colId xmlns:a16="http://schemas.microsoft.com/office/drawing/2014/main" val="1624825278"/>
                    </a:ext>
                  </a:extLst>
                </a:gridCol>
              </a:tblGrid>
              <a:tr h="389909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SINAV DEĞERLENDİRİLMESİ (GENEL ORTALAMA)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67521"/>
                  </a:ext>
                </a:extLst>
              </a:tr>
              <a:tr h="410176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SINAVA GİREN ÖĞRENCİ SAYISI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İPTAL EDİLEN SORU TOPLAMI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028302"/>
                  </a:ext>
                </a:extLst>
              </a:tr>
              <a:tr h="11134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S.</a:t>
                      </a:r>
                      <a:b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SORULARIN</a:t>
                      </a:r>
                      <a:b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DERSLERE</a:t>
                      </a:r>
                      <a:b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DAĞILIMI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BAŞARI</a:t>
                      </a:r>
                      <a:b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DURUMU</a:t>
                      </a:r>
                      <a:b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ORTALAMA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BAŞARI</a:t>
                      </a:r>
                      <a:b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DURUMU</a:t>
                      </a:r>
                      <a:b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 % 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5456358"/>
                  </a:ext>
                </a:extLst>
              </a:tr>
              <a:tr h="477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Anatomi 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13,1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72,8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8977965"/>
                  </a:ext>
                </a:extLst>
              </a:tr>
              <a:tr h="477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Histoloji- Embriyoloji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6,0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60,3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940907"/>
                  </a:ext>
                </a:extLst>
              </a:tr>
              <a:tr h="477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Biyofizik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7,4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67,0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543311"/>
                  </a:ext>
                </a:extLst>
              </a:tr>
              <a:tr h="477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Fizyoloji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31,5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76,8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683616"/>
                  </a:ext>
                </a:extLst>
              </a:tr>
              <a:tr h="477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Anatomi (Pratik)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10,3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68,7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212502"/>
                  </a:ext>
                </a:extLst>
              </a:tr>
              <a:tr h="492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Histoloji- Embriyoloji (Pratik)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67,7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959200"/>
                  </a:ext>
                </a:extLst>
              </a:tr>
              <a:tr h="492210">
                <a:tc gridSpan="3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1617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9568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7388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BARAJA TAKILAN ÖĞRENCİ SAYISI: (DERS GRUPLARINA GÖRE)</a:t>
            </a:r>
            <a:endParaRPr lang="tr-TR" sz="2400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6556456"/>
              </p:ext>
            </p:extLst>
          </p:nvPr>
        </p:nvGraphicFramePr>
        <p:xfrm>
          <a:off x="557049" y="1114095"/>
          <a:ext cx="11277598" cy="5045887"/>
        </p:xfrm>
        <a:graphic>
          <a:graphicData uri="http://schemas.openxmlformats.org/drawingml/2006/table">
            <a:tbl>
              <a:tblPr firstRow="1" firstCol="1" bandRow="1"/>
              <a:tblGrid>
                <a:gridCol w="2445098">
                  <a:extLst>
                    <a:ext uri="{9D8B030D-6E8A-4147-A177-3AD203B41FA5}">
                      <a16:colId xmlns:a16="http://schemas.microsoft.com/office/drawing/2014/main" val="4101347522"/>
                    </a:ext>
                  </a:extLst>
                </a:gridCol>
                <a:gridCol w="2691710">
                  <a:extLst>
                    <a:ext uri="{9D8B030D-6E8A-4147-A177-3AD203B41FA5}">
                      <a16:colId xmlns:a16="http://schemas.microsoft.com/office/drawing/2014/main" val="3573104375"/>
                    </a:ext>
                  </a:extLst>
                </a:gridCol>
                <a:gridCol w="172980">
                  <a:extLst>
                    <a:ext uri="{9D8B030D-6E8A-4147-A177-3AD203B41FA5}">
                      <a16:colId xmlns:a16="http://schemas.microsoft.com/office/drawing/2014/main" val="2523571879"/>
                    </a:ext>
                  </a:extLst>
                </a:gridCol>
                <a:gridCol w="3147534">
                  <a:extLst>
                    <a:ext uri="{9D8B030D-6E8A-4147-A177-3AD203B41FA5}">
                      <a16:colId xmlns:a16="http://schemas.microsoft.com/office/drawing/2014/main" val="882370685"/>
                    </a:ext>
                  </a:extLst>
                </a:gridCol>
                <a:gridCol w="172980">
                  <a:extLst>
                    <a:ext uri="{9D8B030D-6E8A-4147-A177-3AD203B41FA5}">
                      <a16:colId xmlns:a16="http://schemas.microsoft.com/office/drawing/2014/main" val="2338235724"/>
                    </a:ext>
                  </a:extLst>
                </a:gridCol>
                <a:gridCol w="2647296">
                  <a:extLst>
                    <a:ext uri="{9D8B030D-6E8A-4147-A177-3AD203B41FA5}">
                      <a16:colId xmlns:a16="http://schemas.microsoft.com/office/drawing/2014/main" val="3738790714"/>
                    </a:ext>
                  </a:extLst>
                </a:gridCol>
              </a:tblGrid>
              <a:tr h="512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Sınav-Ders adı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HİSTOLOJİ EMBRİYOLOJİ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HİSTOLOJİ EMBRİYOLOJİ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(PRATİK)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FİZYOLOJİ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3189550"/>
                  </a:ext>
                </a:extLst>
              </a:tr>
              <a:tr h="416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Uygulama türü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Pratik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180973"/>
                  </a:ext>
                </a:extLst>
              </a:tr>
              <a:tr h="3772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değeri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3973337"/>
                  </a:ext>
                </a:extLst>
              </a:tr>
              <a:tr h="3269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Değerlendirme türü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Puan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237751"/>
                  </a:ext>
                </a:extLst>
              </a:tr>
              <a:tr h="512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 sayısı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13,3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r>
                        <a:rPr lang="tr-TR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10,7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1,0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526145"/>
                  </a:ext>
                </a:extLst>
              </a:tr>
              <a:tr h="238659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225111"/>
                  </a:ext>
                </a:extLst>
              </a:tr>
              <a:tr h="512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Sınav-Ders adı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ANATOMİ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ANATOMİ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(PRATİK)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BİYOFİZİK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4643195"/>
                  </a:ext>
                </a:extLst>
              </a:tr>
              <a:tr h="384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Uygulama türü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Pratik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8317483"/>
                  </a:ext>
                </a:extLst>
              </a:tr>
              <a:tr h="378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değeri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8580234"/>
                  </a:ext>
                </a:extLst>
              </a:tr>
              <a:tr h="3888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Değerlendirme türü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Puan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751736"/>
                  </a:ext>
                </a:extLst>
              </a:tr>
              <a:tr h="512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 sayısı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11,7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r>
                        <a:rPr lang="tr-TR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13,3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5,3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78" marR="6587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554841"/>
                  </a:ext>
                </a:extLst>
              </a:tr>
            </a:tbl>
          </a:graphicData>
        </a:graphic>
      </p:graphicFrame>
      <p:sp>
        <p:nvSpPr>
          <p:cNvPr id="6" name="Metin kutusu 5"/>
          <p:cNvSpPr txBox="1"/>
          <p:nvPr/>
        </p:nvSpPr>
        <p:spPr>
          <a:xfrm>
            <a:off x="129091" y="6245483"/>
            <a:ext cx="11705556" cy="410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tr-TR" dirty="0">
                <a:solidFill>
                  <a:srgbClr val="FF0000"/>
                </a:solidFill>
              </a:rPr>
              <a:t>*</a:t>
            </a:r>
            <a:r>
              <a:rPr lang="tr-TR" dirty="0"/>
              <a:t> </a:t>
            </a:r>
            <a:r>
              <a:rPr lang="tr-TR" dirty="0" smtClean="0"/>
              <a:t>Bu öğrencilerden </a:t>
            </a:r>
            <a:r>
              <a:rPr lang="tr-TR" dirty="0"/>
              <a:t>1 kişi pratik sınava katılmamıştır</a:t>
            </a:r>
            <a:r>
              <a:rPr lang="tr-TR" dirty="0" smtClean="0"/>
              <a:t>.</a:t>
            </a:r>
            <a:r>
              <a:rPr lang="tr-TR" dirty="0" smtClean="0">
                <a:solidFill>
                  <a:srgbClr val="FF0000"/>
                </a:solidFill>
              </a:rPr>
              <a:t>**</a:t>
            </a:r>
            <a:r>
              <a:rPr lang="tr-TR" dirty="0"/>
              <a:t> Bu öğrencilerden</a:t>
            </a:r>
            <a:r>
              <a:rPr lang="tr-TR" dirty="0" smtClean="0"/>
              <a:t> </a:t>
            </a:r>
            <a:r>
              <a:rPr lang="tr-TR" dirty="0"/>
              <a:t>3 kişi pratik sınava katılmamıştır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4218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FAZLA DOĞRU  VE YANLIŞ CEVAPLANAN SORULAR 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730052681"/>
                  </p:ext>
                </p:extLst>
              </p:nvPr>
            </p:nvGraphicFramePr>
            <p:xfrm>
              <a:off x="1159099" y="1674254"/>
              <a:ext cx="10423302" cy="28160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49. soru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6477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297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99,0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623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56. 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210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70,0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730052681"/>
                  </p:ext>
                </p:extLst>
              </p:nvPr>
            </p:nvGraphicFramePr>
            <p:xfrm>
              <a:off x="1159099" y="1674254"/>
              <a:ext cx="10423302" cy="28160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49. soru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775" t="-93252" r="-137221" b="-1073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297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99,0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623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56. 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5096" t="-199367" r="-53257" b="-107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210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70,0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19447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EN FAZLA DOĞRU CEVAPLANAN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566041"/>
            <a:ext cx="10972800" cy="4738799"/>
          </a:xfrm>
        </p:spPr>
        <p:txBody>
          <a:bodyPr>
            <a:normAutofit fontScale="92500"/>
          </a:bodyPr>
          <a:lstStyle/>
          <a:p>
            <a:pPr marL="0" lvl="0" indent="0" algn="just">
              <a:lnSpc>
                <a:spcPct val="115000"/>
              </a:lnSpc>
              <a:buNone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49. Aşağıdaki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EKG’lerde işaretli patolojiler hangi şıkta </a:t>
            </a:r>
            <a:r>
              <a:rPr lang="tr-TR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doğru olarak verilmiştir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lvl="0" indent="0" algn="just">
              <a:lnSpc>
                <a:spcPct val="115000"/>
              </a:lnSpc>
              <a:buNone/>
            </a:pPr>
            <a:endParaRPr lang="tr-TR" sz="2400" dirty="0" smtClean="0"/>
          </a:p>
          <a:p>
            <a:pPr marL="0" lvl="0" indent="0" algn="just">
              <a:lnSpc>
                <a:spcPct val="115000"/>
              </a:lnSpc>
              <a:buNone/>
            </a:pPr>
            <a:endParaRPr lang="tr-TR" sz="2400" dirty="0" smtClean="0"/>
          </a:p>
          <a:p>
            <a:pPr marL="0" lvl="0" indent="0" algn="just">
              <a:lnSpc>
                <a:spcPct val="115000"/>
              </a:lnSpc>
              <a:buNone/>
            </a:pPr>
            <a:endParaRPr lang="tr-TR" dirty="0" smtClean="0"/>
          </a:p>
          <a:p>
            <a:pPr marL="0" lvl="0" indent="0" algn="just">
              <a:lnSpc>
                <a:spcPct val="115000"/>
              </a:lnSpc>
              <a:buNone/>
            </a:pPr>
            <a:endParaRPr lang="tr-TR" sz="2000" dirty="0"/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tr-T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   ST yüksekliği </a:t>
            </a:r>
            <a:r>
              <a:rPr lang="tr-T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tr-T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   R negatifliği </a:t>
            </a:r>
            <a:r>
              <a:rPr lang="tr-T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tr-T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   T negatifliği </a:t>
            </a:r>
            <a:r>
              <a:rPr lang="tr-T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tr-T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    </a:t>
            </a:r>
            <a:r>
              <a:rPr lang="tr-T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rr</a:t>
            </a:r>
            <a:r>
              <a:rPr lang="tr-T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 (Tavşan kulağı) </a:t>
            </a:r>
            <a:r>
              <a:rPr lang="tr-T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(297)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tr-T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e)    ST çökmesi </a:t>
            </a:r>
            <a:r>
              <a:rPr lang="tr-T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tr-TR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pic>
        <p:nvPicPr>
          <p:cNvPr id="8" name="Resim 7" descr="http://tipsinav.firat.edu.tr/Scripts/filemanager/userfiles/76/ekg2023-4.jpg"/>
          <p:cNvPicPr/>
          <p:nvPr/>
        </p:nvPicPr>
        <p:blipFill>
          <a:blip r:link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73" y="2286821"/>
            <a:ext cx="7746124" cy="11921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0065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FAZLA YANLIŞ CEVAPLANAN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821620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15000"/>
              </a:lnSpc>
              <a:buFont typeface="+mj-lt"/>
              <a:buAutoNum type="arabicPeriod" startAt="56"/>
              <a:tabLst>
                <a:tab pos="457200" algn="l"/>
              </a:tabLst>
            </a:pPr>
            <a:r>
              <a:rPr lang="tr-TR" sz="3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Baroreseptör</a:t>
            </a:r>
            <a:r>
              <a:rPr lang="tr-TR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ve </a:t>
            </a:r>
            <a:r>
              <a:rPr lang="tr-TR" sz="3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Kemoreseptör</a:t>
            </a:r>
            <a:r>
              <a:rPr lang="tr-TR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ile ilgili ile ilgili aşağıdaki ifadelerden hangisi ya da hangileri </a:t>
            </a:r>
            <a:r>
              <a:rPr lang="tr-TR" sz="31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doğrudur</a:t>
            </a:r>
            <a:r>
              <a:rPr lang="tr-TR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br>
              <a:rPr lang="tr-TR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I- Kan akımının lokal kontrolünde görev yaparlar.</a:t>
            </a:r>
            <a:br>
              <a:rPr lang="tr-TR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II- </a:t>
            </a:r>
            <a:r>
              <a:rPr lang="tr-TR" sz="3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Baroreseptör</a:t>
            </a:r>
            <a:r>
              <a:rPr lang="tr-TR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aktivasyonunun artması sempatik sistemi aktive eder.</a:t>
            </a:r>
            <a:br>
              <a:rPr lang="tr-TR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III- </a:t>
            </a:r>
            <a:r>
              <a:rPr lang="tr-TR" sz="3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Kemoreseptör</a:t>
            </a:r>
            <a:r>
              <a:rPr lang="tr-TR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aktivasyonunun artması parasempatik sistemi baskılar.</a:t>
            </a:r>
            <a:br>
              <a:rPr lang="tr-TR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IV-</a:t>
            </a:r>
            <a:r>
              <a:rPr lang="tr-TR" sz="3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Kemoresptörler</a:t>
            </a:r>
            <a:r>
              <a:rPr lang="tr-TR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özellikle CO</a:t>
            </a:r>
            <a:r>
              <a:rPr lang="tr-TR" sz="31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tr-TR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ve H değişimine duyarlıdırlar.</a:t>
            </a:r>
          </a:p>
          <a:p>
            <a:pPr marL="400050" lvl="1" indent="0">
              <a:lnSpc>
                <a:spcPct val="115000"/>
              </a:lnSpc>
              <a:buNone/>
            </a:pPr>
            <a:r>
              <a:rPr lang="tr-TR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    I-II </a:t>
            </a:r>
            <a:r>
              <a:rPr lang="tr-TR" sz="3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(21)</a:t>
            </a:r>
            <a:r>
              <a:rPr lang="tr-TR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    II-III </a:t>
            </a:r>
            <a:r>
              <a:rPr lang="tr-TR" sz="3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(10)</a:t>
            </a:r>
            <a:r>
              <a:rPr lang="tr-TR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3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    III-IV</a:t>
            </a:r>
            <a:r>
              <a:rPr lang="tr-TR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(90)</a:t>
            </a:r>
            <a:r>
              <a:rPr lang="tr-TR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d)    I-IV </a:t>
            </a:r>
            <a:r>
              <a:rPr lang="tr-TR" sz="3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(37)</a:t>
            </a:r>
            <a:r>
              <a:rPr lang="tr-TR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e)    I-III-IV </a:t>
            </a:r>
            <a:r>
              <a:rPr lang="tr-TR" sz="3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(141)</a:t>
            </a:r>
            <a:r>
              <a:rPr lang="tr-TR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00050" lvl="1" indent="0">
              <a:lnSpc>
                <a:spcPct val="115000"/>
              </a:lnSpc>
              <a:buNone/>
            </a:pPr>
            <a:r>
              <a:rPr lang="tr-TR" sz="3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(Boş bırakan:1 kişi) </a:t>
            </a:r>
            <a:endParaRPr lang="tr-TR" sz="3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4758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656823"/>
            <a:ext cx="10612272" cy="42942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 BAZINDA EN FAZLA DOĞRU VE YANLIŞ CEVAPLANAN SORULAR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2893440"/>
              </p:ext>
            </p:extLst>
          </p:nvPr>
        </p:nvGraphicFramePr>
        <p:xfrm>
          <a:off x="838198" y="1187670"/>
          <a:ext cx="10765222" cy="4384607"/>
        </p:xfrm>
        <a:graphic>
          <a:graphicData uri="http://schemas.openxmlformats.org/drawingml/2006/table">
            <a:tbl>
              <a:tblPr bandRow="1"/>
              <a:tblGrid>
                <a:gridCol w="4035921">
                  <a:extLst>
                    <a:ext uri="{9D8B030D-6E8A-4147-A177-3AD203B41FA5}">
                      <a16:colId xmlns:a16="http://schemas.microsoft.com/office/drawing/2014/main" val="1124773569"/>
                    </a:ext>
                  </a:extLst>
                </a:gridCol>
                <a:gridCol w="1635363">
                  <a:extLst>
                    <a:ext uri="{9D8B030D-6E8A-4147-A177-3AD203B41FA5}">
                      <a16:colId xmlns:a16="http://schemas.microsoft.com/office/drawing/2014/main" val="1639666183"/>
                    </a:ext>
                  </a:extLst>
                </a:gridCol>
                <a:gridCol w="1955808">
                  <a:extLst>
                    <a:ext uri="{9D8B030D-6E8A-4147-A177-3AD203B41FA5}">
                      <a16:colId xmlns:a16="http://schemas.microsoft.com/office/drawing/2014/main" val="4101058677"/>
                    </a:ext>
                  </a:extLst>
                </a:gridCol>
                <a:gridCol w="1445965">
                  <a:extLst>
                    <a:ext uri="{9D8B030D-6E8A-4147-A177-3AD203B41FA5}">
                      <a16:colId xmlns:a16="http://schemas.microsoft.com/office/drawing/2014/main" val="2531659027"/>
                    </a:ext>
                  </a:extLst>
                </a:gridCol>
                <a:gridCol w="1692165">
                  <a:extLst>
                    <a:ext uri="{9D8B030D-6E8A-4147-A177-3AD203B41FA5}">
                      <a16:colId xmlns:a16="http://schemas.microsoft.com/office/drawing/2014/main" val="2954214431"/>
                    </a:ext>
                  </a:extLst>
                </a:gridCol>
              </a:tblGrid>
              <a:tr h="32582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DOĞRU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YANLIŞ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011800"/>
                  </a:ext>
                </a:extLst>
              </a:tr>
              <a:tr h="62870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SORU NO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KİŞİ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SAYI / %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SORU NO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KİŞİ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SAYI / %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1565364"/>
                  </a:ext>
                </a:extLst>
              </a:tr>
              <a:tr h="643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Anatomi (1-18)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282 (% 94,0)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176 (% 58,7)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08038"/>
                  </a:ext>
                </a:extLst>
              </a:tr>
              <a:tr h="835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Histoloji- Embriyoloji (19-28)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258 (% 86,0)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182 (% 60,7)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333062"/>
                  </a:ext>
                </a:extLst>
              </a:tr>
              <a:tr h="643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Biyofizik (29-39)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280 (% 93,3)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167 (% 55,7)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963161"/>
                  </a:ext>
                </a:extLst>
              </a:tr>
              <a:tr h="643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Fizyoloji (40-80)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297 (% 99,0)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210 (% 70,0)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93186"/>
                  </a:ext>
                </a:extLst>
              </a:tr>
              <a:tr h="665741">
                <a:tc gridSpan="5"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18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*Soru </a:t>
                      </a:r>
                      <a:r>
                        <a:rPr lang="tr-TR" sz="1800" b="1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tr-TR" sz="18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 grubu kitapçığına göredir.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18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**Kişi </a:t>
                      </a:r>
                      <a:r>
                        <a:rPr lang="tr-TR" sz="1800" b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sayısı ve yüzdesi </a:t>
                      </a:r>
                      <a:r>
                        <a:rPr lang="tr-TR" sz="18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teorik sınava katılan 300 kişi üzerinden verilmiştir.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98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1681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GÜVENİRLİK</a:t>
            </a:r>
            <a:endParaRPr lang="tr-TR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7786045"/>
              </p:ext>
            </p:extLst>
          </p:nvPr>
        </p:nvGraphicFramePr>
        <p:xfrm>
          <a:off x="360947" y="2033338"/>
          <a:ext cx="6340642" cy="3380045"/>
        </p:xfrm>
        <a:graphic>
          <a:graphicData uri="http://schemas.openxmlformats.org/drawingml/2006/table">
            <a:tbl>
              <a:tblPr firstRow="1" firstCol="1" bandRow="1"/>
              <a:tblGrid>
                <a:gridCol w="4871309">
                  <a:extLst>
                    <a:ext uri="{9D8B030D-6E8A-4147-A177-3AD203B41FA5}">
                      <a16:colId xmlns:a16="http://schemas.microsoft.com/office/drawing/2014/main" val="746078651"/>
                    </a:ext>
                  </a:extLst>
                </a:gridCol>
                <a:gridCol w="1469333">
                  <a:extLst>
                    <a:ext uri="{9D8B030D-6E8A-4147-A177-3AD203B41FA5}">
                      <a16:colId xmlns:a16="http://schemas.microsoft.com/office/drawing/2014/main" val="2946518516"/>
                    </a:ext>
                  </a:extLst>
                </a:gridCol>
              </a:tblGrid>
              <a:tr h="5654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Cronbach's</a:t>
                      </a: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Alpha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690056"/>
                  </a:ext>
                </a:extLst>
              </a:tr>
              <a:tr h="661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Split-Half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odd-even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Correlation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288143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Spearman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-Brown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Prophecy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028354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Mean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58,49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806577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Standard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Deviation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11,26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14604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KR21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0,89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104286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KR20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536935"/>
                  </a:ext>
                </a:extLst>
              </a:tr>
            </a:tbl>
          </a:graphicData>
        </a:graphic>
      </p:graphicFrame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005969"/>
              </p:ext>
            </p:extLst>
          </p:nvPr>
        </p:nvGraphicFramePr>
        <p:xfrm>
          <a:off x="6918158" y="1909896"/>
          <a:ext cx="4824663" cy="3490762"/>
        </p:xfrm>
        <a:graphic>
          <a:graphicData uri="http://schemas.openxmlformats.org/drawingml/2006/table">
            <a:tbl>
              <a:tblPr firstRow="1" firstCol="1" bandRow="1"/>
              <a:tblGrid>
                <a:gridCol w="2401058">
                  <a:extLst>
                    <a:ext uri="{9D8B030D-6E8A-4147-A177-3AD203B41FA5}">
                      <a16:colId xmlns:a16="http://schemas.microsoft.com/office/drawing/2014/main" val="937265012"/>
                    </a:ext>
                  </a:extLst>
                </a:gridCol>
                <a:gridCol w="1039973">
                  <a:extLst>
                    <a:ext uri="{9D8B030D-6E8A-4147-A177-3AD203B41FA5}">
                      <a16:colId xmlns:a16="http://schemas.microsoft.com/office/drawing/2014/main" val="3217680511"/>
                    </a:ext>
                  </a:extLst>
                </a:gridCol>
                <a:gridCol w="1118937">
                  <a:extLst>
                    <a:ext uri="{9D8B030D-6E8A-4147-A177-3AD203B41FA5}">
                      <a16:colId xmlns:a16="http://schemas.microsoft.com/office/drawing/2014/main" val="2233608297"/>
                    </a:ext>
                  </a:extLst>
                </a:gridCol>
                <a:gridCol w="264695">
                  <a:extLst>
                    <a:ext uri="{9D8B030D-6E8A-4147-A177-3AD203B41FA5}">
                      <a16:colId xmlns:a16="http://schemas.microsoft.com/office/drawing/2014/main" val="1857057277"/>
                    </a:ext>
                  </a:extLst>
                </a:gridCol>
              </a:tblGrid>
              <a:tr h="49422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Reliability</a:t>
                      </a:r>
                      <a:r>
                        <a:rPr lang="tr-TR" sz="1600" dirty="0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Calculator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816468"/>
                  </a:ext>
                </a:extLst>
              </a:tr>
              <a:tr h="741332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created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Del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Siegle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(del.siegle@uconn.edu)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EPSY 5601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638360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 dirty="0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3607909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223022"/>
                  </a:ext>
                </a:extLst>
              </a:tr>
              <a:tr h="6147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066098"/>
                  </a:ext>
                </a:extLst>
              </a:tr>
              <a:tr h="741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Questions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Subjects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4765699"/>
                  </a:ext>
                </a:extLst>
              </a:tr>
              <a:tr h="2045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2089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55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ZORLUK İNDEKSİ </a:t>
            </a:r>
            <a:endParaRPr lang="tr-TR" sz="32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144712"/>
              </p:ext>
            </p:extLst>
          </p:nvPr>
        </p:nvGraphicFramePr>
        <p:xfrm>
          <a:off x="609600" y="1828797"/>
          <a:ext cx="10633656" cy="4106280"/>
        </p:xfrm>
        <a:graphic>
          <a:graphicData uri="http://schemas.openxmlformats.org/drawingml/2006/table">
            <a:tbl>
              <a:tblPr firstRow="1" firstCol="1" bandRow="1"/>
              <a:tblGrid>
                <a:gridCol w="5339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6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7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847">
                <a:tc>
                  <a:txBody>
                    <a:bodyPr/>
                    <a:lstStyle/>
                    <a:p>
                      <a:pPr algn="l"/>
                      <a:endParaRPr lang="tr-T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Zorluk indeksi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Yorum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128">
                <a:tc>
                  <a:txBody>
                    <a:bodyPr/>
                    <a:lstStyle/>
                    <a:p>
                      <a:pPr algn="l"/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2023-2024</a:t>
                      </a:r>
                      <a:endParaRPr lang="tr-TR" sz="2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72,06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940075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73,99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65,83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78,1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81,6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ÇOK KOLAY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847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tr-TR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I. DERS KURULU: DOKU BİYOLOJİSİ</a:t>
            </a:r>
            <a: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/>
              <a:t>23 Ekim - 01 Aralık 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: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 Hafta</a:t>
            </a:r>
            <a:endParaRPr lang="tr-TR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Kurul Toplam Ders Saati		: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145 Saat (20 saat zorunlu (AİİT,YD),125 saatin </a:t>
            </a:r>
            <a:endParaRPr lang="tr-TR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0" lvl="8" indent="0">
              <a:lnSpc>
                <a:spcPct val="115000"/>
              </a:lnSpc>
              <a:buNone/>
              <a:tabLst>
                <a:tab pos="2250440" algn="l"/>
                <a:tab pos="2340610" algn="l"/>
                <a:tab pos="2430780" algn="l"/>
              </a:tabLst>
            </a:pPr>
            <a:r>
              <a:rPr lang="tr-TR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%27’si-34 saat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pratik)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Pratik Sınav				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: 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28 Kasım 2023- Histoloji / </a:t>
            </a:r>
            <a:endParaRPr lang="tr-TR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  </a:t>
            </a:r>
            <a:r>
              <a:rPr lang="pl-PL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Kasım 2023 </a:t>
            </a:r>
            <a:r>
              <a:rPr lang="pl-PL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Anatomi</a:t>
            </a:r>
            <a:endParaRPr lang="tr-TR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Teorik 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Sınav				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: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01 Aralık 2023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Ders Kurulu Başkanı	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: 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Prof. Dr. M. 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Ferit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GÜRSU</a:t>
            </a:r>
            <a:endParaRPr lang="tr-TR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Başkan 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Yardımcısı  			: </a:t>
            </a:r>
            <a:r>
              <a:rPr lang="de-DE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Prof. Dr. D. Özlem DABAK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599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69700" y="220717"/>
            <a:ext cx="10972800" cy="736979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SORULARIN NİTELİĞİ</a:t>
            </a:r>
            <a:endParaRPr lang="tr-TR" sz="3200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1712494"/>
              </p:ext>
            </p:extLst>
          </p:nvPr>
        </p:nvGraphicFramePr>
        <p:xfrm>
          <a:off x="399244" y="1043189"/>
          <a:ext cx="11513713" cy="5359286"/>
        </p:xfrm>
        <a:graphic>
          <a:graphicData uri="http://schemas.openxmlformats.org/drawingml/2006/table">
            <a:tbl>
              <a:tblPr firstRow="1" firstCol="1" bandRow="1"/>
              <a:tblGrid>
                <a:gridCol w="4278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6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66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66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2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9101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Sorunun niteliği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(ayırt edicilik)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17245" algn="ctr"/>
                          <a:tab pos="1222375" algn="l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Çok Kolay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77240" algn="ctr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17245" algn="ctr"/>
                          <a:tab pos="1222375" algn="l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Güçlükte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77240" algn="ctr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Zor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Çok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Zor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19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% 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7245" algn="ctr"/>
                          <a:tab pos="1222375" algn="l"/>
                        </a:tabLs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% 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7245" algn="ctr"/>
                          <a:tab pos="1222375" algn="l"/>
                        </a:tabLs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% 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77240" algn="ctr"/>
                        </a:tabLs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% 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77240" algn="ctr"/>
                        </a:tabLs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% 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% 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5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Bilenle bilmeyeni ayırt edebilen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45,0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5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Bilenle bilmeyeni tam ayırt edemeyen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Gözden geçirilmeli)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5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Bilenle bilmeyeni ayırt edemeyen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(Düzeltilmeli, geliştirilmeli)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13,8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55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Bilenle bilmeyeni ayırt edemeyen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Mutlaka testten çıkarılması gereken soru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22,4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6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100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32,5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%47,5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%1,2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4425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3982086"/>
              </p:ext>
            </p:extLst>
          </p:nvPr>
        </p:nvGraphicFramePr>
        <p:xfrm>
          <a:off x="212738" y="861433"/>
          <a:ext cx="11731573" cy="5525423"/>
        </p:xfrm>
        <a:graphic>
          <a:graphicData uri="http://schemas.openxmlformats.org/drawingml/2006/table">
            <a:tbl>
              <a:tblPr firstRow="1" firstCol="1" bandRow="1"/>
              <a:tblGrid>
                <a:gridCol w="3255580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676280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731762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  <a:gridCol w="731762">
                  <a:extLst>
                    <a:ext uri="{9D8B030D-6E8A-4147-A177-3AD203B41FA5}">
                      <a16:colId xmlns:a16="http://schemas.microsoft.com/office/drawing/2014/main" val="931955829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95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20232024</a:t>
                      </a: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20222023</a:t>
                      </a: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(%)                        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(n=95)</a:t>
                      </a:r>
                      <a:endParaRPr lang="tr-TR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(n=88)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1.Kurulun amaç ve öğrenim hedeflerine ulaşmak için teorik ve pratik ders konu ve saatleri yeterliydi.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9,5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4,2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8,4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42,1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35,8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77,9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90,9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Kurul süresince bireysel çalışıp anlamamız için yeterli serbest çalışma saati ayrılmıştı.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15,8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21,1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17,9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17,9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27,4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45,3</a:t>
                      </a:r>
                      <a:endParaRPr lang="tr-TR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64,8</a:t>
                      </a:r>
                      <a:endParaRPr lang="tr-TR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3.Kurul içindeki ders konuları birbirlerini tamamlıyordu.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1,1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4,2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30,5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56,8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87,3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90,9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687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0804340"/>
              </p:ext>
            </p:extLst>
          </p:nvPr>
        </p:nvGraphicFramePr>
        <p:xfrm>
          <a:off x="223248" y="977046"/>
          <a:ext cx="11731573" cy="4567624"/>
        </p:xfrm>
        <a:graphic>
          <a:graphicData uri="http://schemas.openxmlformats.org/drawingml/2006/table">
            <a:tbl>
              <a:tblPr firstRow="1" firstCol="1" bandRow="1"/>
              <a:tblGrid>
                <a:gridCol w="3255580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676280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731762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  <a:gridCol w="731762">
                  <a:extLst>
                    <a:ext uri="{9D8B030D-6E8A-4147-A177-3AD203B41FA5}">
                      <a16:colId xmlns:a16="http://schemas.microsoft.com/office/drawing/2014/main" val="1798288488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95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20232024</a:t>
                      </a: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20222023</a:t>
                      </a: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(%)                        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(n=95)</a:t>
                      </a:r>
                      <a:endParaRPr lang="tr-TR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(n=88)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9589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4.Kurul programına öğretim üyeleri uydu.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6,3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9,5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2,1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35,8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46,3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82,1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88,6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8933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5.Program değişiklikleri zamanında bildirildi.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9,5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25,3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47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49,5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74,8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93,2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6.Konuları anlatan öğretim üyeleri hastalık ve sağlıkla ilişkileri açıkladılar.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2,1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6,3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28,4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55,8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84,2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81,9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3298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4199302"/>
              </p:ext>
            </p:extLst>
          </p:nvPr>
        </p:nvGraphicFramePr>
        <p:xfrm>
          <a:off x="140717" y="1030014"/>
          <a:ext cx="11725461" cy="5090160"/>
        </p:xfrm>
        <a:graphic>
          <a:graphicData uri="http://schemas.openxmlformats.org/drawingml/2006/table">
            <a:tbl>
              <a:tblPr firstRow="1" firstCol="1" bandRow="1"/>
              <a:tblGrid>
                <a:gridCol w="3245141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565278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00156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525118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00156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648675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885063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46234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  <a:gridCol w="882868">
                  <a:extLst>
                    <a:ext uri="{9D8B030D-6E8A-4147-A177-3AD203B41FA5}">
                      <a16:colId xmlns:a16="http://schemas.microsoft.com/office/drawing/2014/main" val="505330753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95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2023 2024</a:t>
                      </a: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2022 2023</a:t>
                      </a: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(n=95)</a:t>
                      </a:r>
                      <a:endParaRPr lang="tr-TR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(n=88)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7.Dersler anlamamı kolaylaştıracak içerikte ve yoğunluktaydı.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7,4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6,3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13,7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42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44,2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29,5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73,7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73,9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8.Görsel ve işitsel materyaller ( video, maket, slayt)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10,5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30,5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42,1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72,6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70,4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9.Bu ders kurulundaki öğrendiğim bilgiler mesleğe karşı ilgimi artırdı.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14,7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33,7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35,7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69,4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73,9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44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7624246"/>
              </p:ext>
            </p:extLst>
          </p:nvPr>
        </p:nvGraphicFramePr>
        <p:xfrm>
          <a:off x="222921" y="1030014"/>
          <a:ext cx="11821935" cy="5074920"/>
        </p:xfrm>
        <a:graphic>
          <a:graphicData uri="http://schemas.openxmlformats.org/drawingml/2006/table">
            <a:tbl>
              <a:tblPr firstRow="1" firstCol="1" bandRow="1"/>
              <a:tblGrid>
                <a:gridCol w="3271841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537841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37060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591725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674773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903329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  <a:gridCol w="830318">
                  <a:extLst>
                    <a:ext uri="{9D8B030D-6E8A-4147-A177-3AD203B41FA5}">
                      <a16:colId xmlns:a16="http://schemas.microsoft.com/office/drawing/2014/main" val="1340703012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95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2023 2024</a:t>
                      </a: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2022 2023</a:t>
                      </a: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(n=95)</a:t>
                      </a:r>
                      <a:endParaRPr lang="tr-TR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(n=88)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10.Öğretim üyeleri interaktif ders işleyerek derslerde dikkatimizi canlı tuttu.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8,4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8,4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21,1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42,1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20,0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62,1</a:t>
                      </a:r>
                      <a:endParaRPr lang="tr-TR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48,8</a:t>
                      </a:r>
                      <a:endParaRPr lang="tr-TR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11.Kuruldaki pratikler dersi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4,2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27,4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49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51,6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79,0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81,8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12.Kurul </a:t>
                      </a: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sürecinde kullanılan derslik, laboratuvar gibi fiziksel ortamlar ve kullanılan materyaller yeterliydi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11,6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11,6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11,6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33,7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31,6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65,3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64,8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10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1963298"/>
              </p:ext>
            </p:extLst>
          </p:nvPr>
        </p:nvGraphicFramePr>
        <p:xfrm>
          <a:off x="124249" y="482220"/>
          <a:ext cx="11836524" cy="5989320"/>
        </p:xfrm>
        <a:graphic>
          <a:graphicData uri="http://schemas.openxmlformats.org/drawingml/2006/table">
            <a:tbl>
              <a:tblPr firstRow="1" firstCol="1" bandRow="1"/>
              <a:tblGrid>
                <a:gridCol w="3275879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18244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519697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686001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644424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37970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675607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89940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891856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  <a:gridCol w="756745">
                  <a:extLst>
                    <a:ext uri="{9D8B030D-6E8A-4147-A177-3AD203B41FA5}">
                      <a16:colId xmlns:a16="http://schemas.microsoft.com/office/drawing/2014/main" val="2869319971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95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2023 2024</a:t>
                      </a: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2022 2023</a:t>
                      </a: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(n=95)</a:t>
                      </a:r>
                      <a:endParaRPr lang="tr-TR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(n=88)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51218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13.Bu kurulda aldığım eğitimden memnunum.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6,3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9,5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47,4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29,5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76,9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75,0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58724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14.Kurulun amaç ve öğrenim hedeflerine ulaştığımı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6,3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11,6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42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44,2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30,5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74,7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73,8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15.Kurul sonu sınavının kurul boyu öğretilenleri kapsadığını ve öğrendiklerimi nesnel bir şekilde ölçtüğünü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16,8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30,5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36,8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67,3</a:t>
                      </a:r>
                      <a:endParaRPr lang="tr-TR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62,5</a:t>
                      </a:r>
                      <a:endParaRPr lang="tr-TR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16.Kurulda uygulanan zıt panel ilgili dersteki (Anatomideki) başarımı </a:t>
                      </a: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17,9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20,0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26,3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53,7</a:t>
                      </a:r>
                      <a:endParaRPr lang="tr-TR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tr-TR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740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5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/>
              <a:t>Ders yoğunluğu çok iyi ayarlanmıştı</a:t>
            </a:r>
            <a:r>
              <a:rPr lang="tr-TR" dirty="0" smtClean="0"/>
              <a:t>. (4,86</a:t>
            </a:r>
          </a:p>
          <a:p>
            <a:pPr lvl="0"/>
            <a:r>
              <a:rPr lang="tr-TR" dirty="0"/>
              <a:t>Serbest çalışma saatleri (</a:t>
            </a:r>
            <a:r>
              <a:rPr lang="tr-TR" dirty="0" smtClean="0"/>
              <a:t>16,76,87</a:t>
            </a:r>
            <a:endParaRPr lang="tr-TR" dirty="0"/>
          </a:p>
          <a:p>
            <a:pPr lvl="0"/>
            <a:r>
              <a:rPr lang="tr-TR" dirty="0"/>
              <a:t>Ders yoğunluğunun az olması ve iyi öğrenmek için geniş zamanın olması (</a:t>
            </a:r>
            <a:r>
              <a:rPr lang="tr-TR" dirty="0" smtClean="0"/>
              <a:t>19,59</a:t>
            </a:r>
            <a:endParaRPr lang="tr-TR" dirty="0"/>
          </a:p>
          <a:p>
            <a:pPr lvl="0"/>
            <a:r>
              <a:rPr lang="tr-TR" dirty="0"/>
              <a:t>6 hafta olması (</a:t>
            </a:r>
            <a:r>
              <a:rPr lang="tr-TR" dirty="0" smtClean="0"/>
              <a:t>20</a:t>
            </a:r>
          </a:p>
          <a:p>
            <a:pPr lvl="0"/>
            <a:r>
              <a:rPr lang="tr-TR" dirty="0"/>
              <a:t>Geçen kurula göre ders sayısının daha az </a:t>
            </a:r>
            <a:r>
              <a:rPr lang="tr-TR" dirty="0" smtClean="0"/>
              <a:t>olması, ders sayısı-saatleri yeterliydi  (33,38,92</a:t>
            </a:r>
          </a:p>
          <a:p>
            <a:pPr lvl="0"/>
            <a:r>
              <a:rPr lang="tr-TR" dirty="0"/>
              <a:t>Saat 8.15 dersi az </a:t>
            </a:r>
            <a:r>
              <a:rPr lang="tr-TR" dirty="0" smtClean="0"/>
              <a:t>vardı (88</a:t>
            </a:r>
          </a:p>
          <a:p>
            <a:pPr lvl="0"/>
            <a:endParaRPr lang="tr-TR" dirty="0" smtClean="0"/>
          </a:p>
          <a:p>
            <a:pPr lvl="0"/>
            <a:endParaRPr lang="tr-TR" dirty="0" smtClean="0"/>
          </a:p>
          <a:p>
            <a:pPr lvl="0"/>
            <a:endParaRPr lang="tr-TR" sz="2800" dirty="0"/>
          </a:p>
          <a:p>
            <a:pPr marL="0" lvl="0" indent="0">
              <a:buNone/>
            </a:pPr>
            <a:endParaRPr lang="tr-TR" dirty="0" smtClean="0"/>
          </a:p>
          <a:p>
            <a:pPr lvl="0"/>
            <a:endParaRPr lang="tr-TR" sz="2800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6161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tr-TR" sz="2400" dirty="0"/>
              <a:t>Farklı derslerin içerikleri birbirini tamamlıyordu. Anlamamı kolaylaştırdı. Dersler birbirini tamamlar nitelikteydi ve bu ilgimi ve alakamı daha yüksek tuttu </a:t>
            </a:r>
            <a:r>
              <a:rPr lang="tr-TR" sz="2800" dirty="0"/>
              <a:t>Tüm derslerin konuları birbirleri ile bağlantılı olduğu için öğrenme açısından da çalışma açısından da iyi oldu bizim için ve aynı zamanda derse olan ilgimizi de arttırıyor. </a:t>
            </a:r>
            <a:r>
              <a:rPr lang="tr-TR" sz="2400" dirty="0"/>
              <a:t>(12,29,31,35,40,43,53,63,70,78</a:t>
            </a:r>
          </a:p>
          <a:p>
            <a:pPr lvl="0"/>
            <a:r>
              <a:rPr lang="tr-TR" sz="2400" dirty="0"/>
              <a:t>Sistem işlemek güzeldi (13,40</a:t>
            </a:r>
          </a:p>
          <a:p>
            <a:pPr lvl="0"/>
            <a:r>
              <a:rPr lang="tr-TR" sz="2800" dirty="0"/>
              <a:t>Bütün derslerin aynı konuda ilerlemesi öğrenmemi kolaylaştırdı (22</a:t>
            </a:r>
          </a:p>
          <a:p>
            <a:pPr lvl="0"/>
            <a:r>
              <a:rPr lang="tr-TR" sz="2800" dirty="0"/>
              <a:t>Konuların klinikle bağlantılı olup merakı ve ilgiyi canlı tutması (31,</a:t>
            </a:r>
          </a:p>
          <a:p>
            <a:pPr lvl="0"/>
            <a:r>
              <a:rPr lang="tr-TR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İşin mantığını kavramak (9</a:t>
            </a:r>
          </a:p>
          <a:p>
            <a:pPr lvl="0"/>
            <a:r>
              <a:rPr lang="tr-TR" sz="2800" dirty="0"/>
              <a:t>Daha mantıksal çıkarımlar kurabildiğim ve ezberi minimum hissettiğim için en kalıcı komite olacağını düşünüyorum. (79</a:t>
            </a:r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tr-TR" sz="2800" dirty="0"/>
              <a:t>Zevkli ve öğretici geçmesi(18,61</a:t>
            </a:r>
          </a:p>
          <a:p>
            <a:pPr lvl="0"/>
            <a:r>
              <a:rPr lang="tr-TR" sz="2800" dirty="0"/>
              <a:t>Çok </a:t>
            </a:r>
            <a:r>
              <a:rPr lang="tr-TR" sz="2800" dirty="0" err="1"/>
              <a:t>güzeldi,iyiydi</a:t>
            </a:r>
            <a:r>
              <a:rPr lang="tr-TR" sz="2800" dirty="0"/>
              <a:t> (56,64,66</a:t>
            </a:r>
          </a:p>
          <a:p>
            <a:pPr lvl="0"/>
            <a:r>
              <a:rPr lang="tr-TR" sz="2800" dirty="0"/>
              <a:t>Her kazanımı yeterince öğrendik ve çok memnunum. (34,</a:t>
            </a:r>
          </a:p>
          <a:p>
            <a:r>
              <a:rPr lang="tr-TR" sz="2800" dirty="0"/>
              <a:t>Anlaşılır bir kuruldu dersler çok zorlamadı (45</a:t>
            </a:r>
          </a:p>
          <a:p>
            <a:r>
              <a:rPr lang="tr-TR" sz="2800" dirty="0"/>
              <a:t>Kolaydı,, Allah razı olsun (50,77</a:t>
            </a:r>
          </a:p>
          <a:p>
            <a:r>
              <a:rPr lang="tr-TR" sz="2800" dirty="0"/>
              <a:t>Kurul zorluğu gayet iyiydi.  (86,</a:t>
            </a:r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tr-TR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Bölümüme olan ilgim daha da arttı (10</a:t>
            </a:r>
          </a:p>
          <a:p>
            <a:pPr lvl="0"/>
            <a:r>
              <a:rPr lang="tr-TR" sz="2800" dirty="0"/>
              <a:t>Hastalıkları öğrenmemiz </a:t>
            </a:r>
            <a:r>
              <a:rPr lang="tr-TR" sz="2800" dirty="0" err="1"/>
              <a:t>vb</a:t>
            </a:r>
            <a:r>
              <a:rPr lang="tr-TR" sz="2800" dirty="0"/>
              <a:t> mesleğe olan ilgimi arttırdı (75</a:t>
            </a:r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0835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sz="2800" dirty="0"/>
              <a:t>Pratik dersler,, hastaneye yönelik </a:t>
            </a:r>
            <a:r>
              <a:rPr lang="tr-TR" sz="2800" dirty="0" smtClean="0"/>
              <a:t>olması, ilgili-güzel anlatılıp verimli geçmesi(23,42,47,68,83,84</a:t>
            </a:r>
            <a:endParaRPr lang="tr-TR" sz="2800" dirty="0"/>
          </a:p>
          <a:p>
            <a:pPr lvl="0"/>
            <a:r>
              <a:rPr lang="tr-TR" sz="2400" dirty="0"/>
              <a:t>Zıt panel (58,65</a:t>
            </a: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809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</a:t>
            </a:r>
            <a:r>
              <a:rPr lang="tr-TR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OLUMLU </a:t>
            </a:r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973766"/>
            <a:ext cx="10972800" cy="4152398"/>
          </a:xfrm>
        </p:spPr>
        <p:txBody>
          <a:bodyPr>
            <a:normAutofit lnSpcReduction="10000"/>
          </a:bodyPr>
          <a:lstStyle/>
          <a:p>
            <a:pPr lvl="0"/>
            <a:r>
              <a:rPr lang="tr-TR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Hocaların ders ortamını kurma çabaları (8,</a:t>
            </a:r>
          </a:p>
          <a:p>
            <a:pPr lvl="0"/>
            <a:r>
              <a:rPr lang="tr-TR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(Bazı) hocaların ders anlatışı, katkısı, emeği (3,5,17,21,24,34,37,47,48,62,68,69,86,91,93</a:t>
            </a:r>
          </a:p>
          <a:p>
            <a:pPr lvl="0"/>
            <a:r>
              <a:rPr lang="tr-TR" dirty="0"/>
              <a:t>Derslerde sık sık tekrar yaparak ilerlenmesi daha çok verim almamı ve anlamamı sağladı,, bütün derslerde böyle olsa (53</a:t>
            </a:r>
            <a:r>
              <a:rPr lang="tr-TR" dirty="0" smtClean="0"/>
              <a:t>,</a:t>
            </a:r>
          </a:p>
          <a:p>
            <a:pPr lvl="0"/>
            <a:r>
              <a:rPr lang="tr-TR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Ödev verilmesi</a:t>
            </a:r>
            <a:r>
              <a:rPr lang="tr-TR" dirty="0"/>
              <a:t> ,, </a:t>
            </a:r>
            <a:r>
              <a:rPr lang="tr-TR" dirty="0" smtClean="0"/>
              <a:t>yaygınlaştırılabilir</a:t>
            </a:r>
            <a:r>
              <a:rPr lang="tr-TR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(53</a:t>
            </a:r>
            <a:endParaRPr lang="tr-TR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tr-TR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Bazı dersler (17,24,25,26,36,60,85</a:t>
            </a:r>
          </a:p>
          <a:p>
            <a:pPr lvl="0"/>
            <a:r>
              <a:rPr lang="tr-TR" dirty="0"/>
              <a:t>Ders </a:t>
            </a:r>
            <a:r>
              <a:rPr lang="tr-TR" dirty="0" err="1"/>
              <a:t>slaytının</a:t>
            </a:r>
            <a:r>
              <a:rPr lang="tr-TR" dirty="0"/>
              <a:t> verilmesi.(91</a:t>
            </a:r>
            <a:endParaRPr lang="tr-TR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441706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7689280"/>
              </p:ext>
            </p:extLst>
          </p:nvPr>
        </p:nvGraphicFramePr>
        <p:xfrm>
          <a:off x="956438" y="815009"/>
          <a:ext cx="10692223" cy="5165382"/>
        </p:xfrm>
        <a:graphic>
          <a:graphicData uri="http://schemas.openxmlformats.org/drawingml/2006/table">
            <a:tbl>
              <a:tblPr firstRow="1" firstCol="1" bandRow="1"/>
              <a:tblGrid>
                <a:gridCol w="3873979">
                  <a:extLst>
                    <a:ext uri="{9D8B030D-6E8A-4147-A177-3AD203B41FA5}">
                      <a16:colId xmlns:a16="http://schemas.microsoft.com/office/drawing/2014/main" val="895329836"/>
                    </a:ext>
                  </a:extLst>
                </a:gridCol>
                <a:gridCol w="3061253">
                  <a:extLst>
                    <a:ext uri="{9D8B030D-6E8A-4147-A177-3AD203B41FA5}">
                      <a16:colId xmlns:a16="http://schemas.microsoft.com/office/drawing/2014/main" val="1054591"/>
                    </a:ext>
                  </a:extLst>
                </a:gridCol>
                <a:gridCol w="1610139">
                  <a:extLst>
                    <a:ext uri="{9D8B030D-6E8A-4147-A177-3AD203B41FA5}">
                      <a16:colId xmlns:a16="http://schemas.microsoft.com/office/drawing/2014/main" val="2669579724"/>
                    </a:ext>
                  </a:extLst>
                </a:gridCol>
                <a:gridCol w="2146852">
                  <a:extLst>
                    <a:ext uri="{9D8B030D-6E8A-4147-A177-3AD203B41FA5}">
                      <a16:colId xmlns:a16="http://schemas.microsoft.com/office/drawing/2014/main" val="2117055968"/>
                    </a:ext>
                  </a:extLst>
                </a:gridCol>
              </a:tblGrid>
              <a:tr h="6325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Hafta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Saat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Saat/Gün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45283"/>
                  </a:ext>
                </a:extLst>
              </a:tr>
              <a:tr h="5036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2023-2024 II. DERS KURULU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145-125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4,83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541787"/>
                  </a:ext>
                </a:extLst>
              </a:tr>
              <a:tr h="5036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2022-2023 II. 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151-131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5,03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813513"/>
                  </a:ext>
                </a:extLst>
              </a:tr>
              <a:tr h="5036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2021-2022 II. DERS KURULU 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143-129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5,72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7628704"/>
                  </a:ext>
                </a:extLst>
              </a:tr>
              <a:tr h="5036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2020-2021 II. DERS KURULU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144-128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5,76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0723621"/>
                  </a:ext>
                </a:extLst>
              </a:tr>
              <a:tr h="5036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2019-2020 II. DERS KURULU 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 (PDÖ 14x11)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154-138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5,13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131007"/>
                  </a:ext>
                </a:extLst>
              </a:tr>
              <a:tr h="5036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2018-2019 II. DERS KURULU 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 (PDÖ 7x22)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165-149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5,50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6985350"/>
                  </a:ext>
                </a:extLst>
              </a:tr>
              <a:tr h="5036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2017-2018 II. DERS KURULU 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 (TIBBİ BECERİ 8)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148-132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5,92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472092"/>
                  </a:ext>
                </a:extLst>
              </a:tr>
              <a:tr h="5036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2016-2017 II. DERS KURULU 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 (TIBBİ BECERİ 8)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150-134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6,00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7371449"/>
                  </a:ext>
                </a:extLst>
              </a:tr>
              <a:tr h="5036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2015-2016 II. 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 (TIBBİ BECERİ 8)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150-134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6,00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6822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8951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</a:t>
            </a:r>
            <a:r>
              <a:rPr lang="tr-TR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OLUMLU </a:t>
            </a:r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708526"/>
          </a:xfrm>
        </p:spPr>
        <p:txBody>
          <a:bodyPr>
            <a:normAutofit/>
          </a:bodyPr>
          <a:lstStyle/>
          <a:p>
            <a:pPr lvl="0"/>
            <a:r>
              <a:rPr lang="tr-TR" dirty="0"/>
              <a:t>sınav çok güzel hazırlanmıştı bilen öğrenci için tam olarak bildiklerini aktarabileceği bir sınavdı(21,</a:t>
            </a:r>
          </a:p>
          <a:p>
            <a:pPr lvl="0"/>
            <a:r>
              <a:rPr lang="tr-TR" dirty="0"/>
              <a:t>çıkmış genelde komitelerde 10-15 tane olurdu bu komite yoktu.(69</a:t>
            </a:r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tr-TR" dirty="0"/>
              <a:t>Sorular bilgi düzeyini ölçebilecek seviyedeydi (89,</a:t>
            </a:r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7763707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973766"/>
            <a:ext cx="10972800" cy="4152398"/>
          </a:xfrm>
        </p:spPr>
        <p:txBody>
          <a:bodyPr>
            <a:normAutofit fontScale="62500" lnSpcReduction="20000"/>
          </a:bodyPr>
          <a:lstStyle/>
          <a:p>
            <a:r>
              <a:rPr lang="tr-TR" dirty="0"/>
              <a:t>Çok </a:t>
            </a:r>
            <a:r>
              <a:rPr lang="tr-TR" dirty="0" smtClean="0"/>
              <a:t>yoğun (13,85</a:t>
            </a:r>
          </a:p>
          <a:p>
            <a:r>
              <a:rPr lang="tr-TR" dirty="0"/>
              <a:t>Kurulun ders ağırlığı fazla </a:t>
            </a:r>
            <a:r>
              <a:rPr lang="tr-TR" dirty="0" smtClean="0"/>
              <a:t>olması (48</a:t>
            </a:r>
          </a:p>
          <a:p>
            <a:r>
              <a:rPr lang="tr-TR" dirty="0"/>
              <a:t>Başlarda konuların kolay olup kurul sınavına 1 hafta kala konuların ağırlaşması ve her şeyin son 2 haftada </a:t>
            </a:r>
            <a:r>
              <a:rPr lang="tr-TR" dirty="0" smtClean="0"/>
              <a:t>toplanması, </a:t>
            </a:r>
            <a:r>
              <a:rPr lang="tr-TR" dirty="0"/>
              <a:t>Son haftalara daha zor konuların </a:t>
            </a:r>
            <a:r>
              <a:rPr lang="tr-TR" dirty="0" smtClean="0"/>
              <a:t>konulması</a:t>
            </a:r>
            <a:r>
              <a:rPr lang="tr-TR" dirty="0"/>
              <a:t>, Ders programı son iki haftada çok karıştı,, beni çok zorladı (</a:t>
            </a:r>
            <a:r>
              <a:rPr lang="tr-TR" dirty="0" smtClean="0"/>
              <a:t>10,33,88,93</a:t>
            </a:r>
          </a:p>
          <a:p>
            <a:r>
              <a:rPr lang="tr-TR" dirty="0"/>
              <a:t>Sınava çalışmak için yeteri kadar serbest vaktin </a:t>
            </a:r>
            <a:r>
              <a:rPr lang="tr-TR" dirty="0" smtClean="0"/>
              <a:t>bırakılmaması,, </a:t>
            </a:r>
            <a:r>
              <a:rPr lang="tr-TR" dirty="0"/>
              <a:t>keşke </a:t>
            </a:r>
            <a:r>
              <a:rPr lang="tr-TR" dirty="0" smtClean="0"/>
              <a:t>sınav haftası/ sınavdan </a:t>
            </a:r>
            <a:r>
              <a:rPr lang="tr-TR" dirty="0"/>
              <a:t>önceki haftada biraz ders yoğunluğu az olsa daha çok </a:t>
            </a:r>
            <a:r>
              <a:rPr lang="tr-TR" dirty="0" smtClean="0"/>
              <a:t>çalışsak  (19,21,29,36,40,53,62,63,84,88</a:t>
            </a:r>
          </a:p>
          <a:p>
            <a:r>
              <a:rPr lang="tr-TR" dirty="0" smtClean="0"/>
              <a:t>Kurullar arası boşluk olmaması, kuruldan </a:t>
            </a:r>
            <a:r>
              <a:rPr lang="tr-TR" dirty="0"/>
              <a:t>sonraki hafta pazartesi ve salı ders </a:t>
            </a:r>
            <a:r>
              <a:rPr lang="tr-TR" dirty="0" smtClean="0"/>
              <a:t>olmasın </a:t>
            </a:r>
            <a:r>
              <a:rPr lang="tr-TR" dirty="0"/>
              <a:t>(</a:t>
            </a:r>
            <a:r>
              <a:rPr lang="tr-TR" dirty="0" smtClean="0"/>
              <a:t>21,91</a:t>
            </a:r>
            <a:endParaRPr lang="tr-TR" dirty="0"/>
          </a:p>
          <a:p>
            <a:r>
              <a:rPr lang="tr-TR" dirty="0" smtClean="0"/>
              <a:t>her </a:t>
            </a:r>
            <a:r>
              <a:rPr lang="tr-TR" dirty="0"/>
              <a:t>gün sabah 8 den akşam 5 e kadar dersin </a:t>
            </a:r>
            <a:r>
              <a:rPr lang="tr-TR" dirty="0" smtClean="0"/>
              <a:t>olmasın (21</a:t>
            </a:r>
          </a:p>
          <a:p>
            <a:r>
              <a:rPr lang="tr-TR" dirty="0" smtClean="0"/>
              <a:t>Teorik sınavdan önceki gün boş olsun (22</a:t>
            </a:r>
          </a:p>
          <a:p>
            <a:r>
              <a:rPr lang="tr-TR" dirty="0" smtClean="0"/>
              <a:t>Bu  kurulda </a:t>
            </a:r>
            <a:r>
              <a:rPr lang="tr-TR" dirty="0"/>
              <a:t>sınavdan önceki gün boş olsun </a:t>
            </a:r>
            <a:r>
              <a:rPr lang="tr-TR" dirty="0" smtClean="0"/>
              <a:t> (40</a:t>
            </a:r>
          </a:p>
          <a:p>
            <a:r>
              <a:rPr lang="tr-TR" dirty="0"/>
              <a:t>Fazla </a:t>
            </a:r>
            <a:r>
              <a:rPr lang="tr-TR" dirty="0" smtClean="0"/>
              <a:t>uzundu (50</a:t>
            </a:r>
          </a:p>
          <a:p>
            <a:r>
              <a:rPr lang="tr-TR" dirty="0"/>
              <a:t>Sabah 8 derslerinin sayısı arttırılıp öğleden sonra boş kalacak şekilde bir düzenleme yapılabilir</a:t>
            </a:r>
            <a:r>
              <a:rPr lang="tr-TR" dirty="0" smtClean="0"/>
              <a:t>. (53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50881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973766"/>
            <a:ext cx="10972800" cy="4152398"/>
          </a:xfrm>
        </p:spPr>
        <p:txBody>
          <a:bodyPr>
            <a:normAutofit fontScale="70000" lnSpcReduction="20000"/>
          </a:bodyPr>
          <a:lstStyle/>
          <a:p>
            <a:r>
              <a:rPr lang="tr-TR" dirty="0"/>
              <a:t>Dolaşım ve </a:t>
            </a:r>
            <a:r>
              <a:rPr lang="tr-TR" dirty="0" err="1"/>
              <a:t>Solunum’un</a:t>
            </a:r>
            <a:r>
              <a:rPr lang="tr-TR" dirty="0"/>
              <a:t> aynı kurulda işlenmesi benim açımdan olumsuzdu. Özellikle de Solunum derslerinin son haftaya sıkıştırılması, Solunum konusunu yeterince öğrenmemi engelledi. (80,91</a:t>
            </a:r>
          </a:p>
          <a:p>
            <a:r>
              <a:rPr lang="tr-TR" dirty="0"/>
              <a:t>Bazı derslerde birbirinden dağınık konuların aynı kurul içinde yer alması (8</a:t>
            </a:r>
          </a:p>
          <a:p>
            <a:r>
              <a:rPr lang="tr-TR" dirty="0"/>
              <a:t>Ders tarihlerinin birbirini tamamlamaması (18,</a:t>
            </a:r>
          </a:p>
          <a:p>
            <a:r>
              <a:rPr lang="tr-TR" dirty="0"/>
              <a:t>Slaytlar düzensizdi (9</a:t>
            </a:r>
          </a:p>
          <a:p>
            <a:endParaRPr lang="tr-TR" dirty="0"/>
          </a:p>
          <a:p>
            <a:r>
              <a:rPr lang="tr-TR" dirty="0"/>
              <a:t>Pratik derslerin az olması (5</a:t>
            </a:r>
          </a:p>
          <a:p>
            <a:r>
              <a:rPr lang="tr-TR" dirty="0"/>
              <a:t>Çok fazla </a:t>
            </a:r>
            <a:r>
              <a:rPr lang="tr-TR" dirty="0" err="1"/>
              <a:t>lab</a:t>
            </a:r>
            <a:r>
              <a:rPr lang="tr-TR" dirty="0"/>
              <a:t> var (59,76</a:t>
            </a:r>
          </a:p>
          <a:p>
            <a:r>
              <a:rPr lang="tr-TR" dirty="0"/>
              <a:t>Bazı pratikler verimsizdi,, kalabalık olması, teorik yükün fazla olması (17,43,47,75,82,90</a:t>
            </a:r>
          </a:p>
          <a:p>
            <a:r>
              <a:rPr lang="tr-TR" dirty="0"/>
              <a:t>Zıt panelden memnun değilim bence faydalı değil sadece stres yapıyoruz. </a:t>
            </a:r>
            <a:r>
              <a:rPr lang="tr-TR"/>
              <a:t>(45,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7436718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973766"/>
            <a:ext cx="10972800" cy="4152398"/>
          </a:xfrm>
        </p:spPr>
        <p:txBody>
          <a:bodyPr>
            <a:normAutofit fontScale="47500" lnSpcReduction="20000"/>
          </a:bodyPr>
          <a:lstStyle/>
          <a:p>
            <a:endParaRPr lang="tr-TR" dirty="0"/>
          </a:p>
          <a:p>
            <a:r>
              <a:rPr lang="tr-TR" dirty="0"/>
              <a:t>Bazı hocaların güncel slaytlarını paylaşmaması beni çok üzdü. Eski slaytlardan bazı görseller bulanık olduğu için bazı yerleri anlamakta zorlandım.😢 (12,91</a:t>
            </a:r>
          </a:p>
          <a:p>
            <a:r>
              <a:rPr lang="tr-TR" dirty="0"/>
              <a:t>Bazı teorik derslerin fazla uzun sürmesi. (16,69</a:t>
            </a:r>
          </a:p>
          <a:p>
            <a:r>
              <a:rPr lang="tr-TR" dirty="0"/>
              <a:t>Bazı dersler verimsizdi (17,75</a:t>
            </a:r>
          </a:p>
          <a:p>
            <a:r>
              <a:rPr lang="tr-TR" dirty="0"/>
              <a:t>interaktif ders anlatımı derslerine katılım isteğimi azalttı (34</a:t>
            </a:r>
          </a:p>
          <a:p>
            <a:endParaRPr lang="tr-TR" dirty="0"/>
          </a:p>
          <a:p>
            <a:r>
              <a:rPr lang="tr-TR" dirty="0"/>
              <a:t>Ders değişikliği (23,31</a:t>
            </a:r>
          </a:p>
          <a:p>
            <a:r>
              <a:rPr lang="tr-TR" dirty="0"/>
              <a:t>Program değişikliği hakkında yeterli bilgilendirme yapılmadı(20,</a:t>
            </a:r>
          </a:p>
          <a:p>
            <a:r>
              <a:rPr lang="tr-TR" dirty="0"/>
              <a:t> Büyük bir salonda ders işlenmesi (79,90</a:t>
            </a:r>
          </a:p>
          <a:p>
            <a:endParaRPr lang="tr-TR" dirty="0"/>
          </a:p>
          <a:p>
            <a:r>
              <a:rPr lang="tr-TR" dirty="0"/>
              <a:t>Kurul teorik sınavının öğleden sonra olması (5</a:t>
            </a:r>
          </a:p>
          <a:p>
            <a:r>
              <a:rPr lang="tr-TR" dirty="0"/>
              <a:t> Bazı dersler zor sorulmuştu (25,26,60,69,83</a:t>
            </a:r>
          </a:p>
          <a:p>
            <a:r>
              <a:rPr lang="tr-TR" dirty="0"/>
              <a:t>Pratik sınavda süre yetmedi (24,</a:t>
            </a:r>
          </a:p>
          <a:p>
            <a:r>
              <a:rPr lang="tr-TR" dirty="0"/>
              <a:t>Pratik sınav zordu (69</a:t>
            </a:r>
          </a:p>
          <a:p>
            <a:r>
              <a:rPr lang="tr-TR" dirty="0"/>
              <a:t> Yordu (61,</a:t>
            </a:r>
          </a:p>
          <a:p>
            <a:r>
              <a:rPr lang="tr-TR" dirty="0"/>
              <a:t>TUS'a yönelik eğitim gördüğümüzü düşünmüyorum (81,90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3576946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973766"/>
            <a:ext cx="10972800" cy="4152398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48762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252546"/>
            <a:ext cx="10972800" cy="3873618"/>
          </a:xfrm>
        </p:spPr>
        <p:txBody>
          <a:bodyPr/>
          <a:lstStyle/>
          <a:p>
            <a:pPr lvl="0"/>
            <a:endParaRPr lang="tr-TR" dirty="0">
              <a:solidFill>
                <a:prstClr val="black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82679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TEŞEKKÜRLER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519808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VERİLERİ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7378023"/>
              </p:ext>
            </p:extLst>
          </p:nvPr>
        </p:nvGraphicFramePr>
        <p:xfrm>
          <a:off x="838200" y="2047462"/>
          <a:ext cx="10750826" cy="3120888"/>
        </p:xfrm>
        <a:graphic>
          <a:graphicData uri="http://schemas.openxmlformats.org/drawingml/2006/table">
            <a:tbl>
              <a:tblPr bandRow="1"/>
              <a:tblGrid>
                <a:gridCol w="7113104">
                  <a:extLst>
                    <a:ext uri="{9D8B030D-6E8A-4147-A177-3AD203B41FA5}">
                      <a16:colId xmlns:a16="http://schemas.microsoft.com/office/drawing/2014/main" val="3652040881"/>
                    </a:ext>
                  </a:extLst>
                </a:gridCol>
                <a:gridCol w="3637722">
                  <a:extLst>
                    <a:ext uri="{9D8B030D-6E8A-4147-A177-3AD203B41FA5}">
                      <a16:colId xmlns:a16="http://schemas.microsoft.com/office/drawing/2014/main" val="1996503500"/>
                    </a:ext>
                  </a:extLst>
                </a:gridCol>
              </a:tblGrid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Giren Öğrenci Sayısı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32820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Girmeyen Öğrenci Sayısı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626756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 Soru Sayısı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 (+20p)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604236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İptal Edilen Soru (Toplam)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906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791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175001"/>
              </p:ext>
            </p:extLst>
          </p:nvPr>
        </p:nvGraphicFramePr>
        <p:xfrm>
          <a:off x="301488" y="190501"/>
          <a:ext cx="11589024" cy="6187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4643">
                  <a:extLst>
                    <a:ext uri="{9D8B030D-6E8A-4147-A177-3AD203B41FA5}">
                      <a16:colId xmlns:a16="http://schemas.microsoft.com/office/drawing/2014/main" val="4186694170"/>
                    </a:ext>
                  </a:extLst>
                </a:gridCol>
                <a:gridCol w="2022613">
                  <a:extLst>
                    <a:ext uri="{9D8B030D-6E8A-4147-A177-3AD203B41FA5}">
                      <a16:colId xmlns:a16="http://schemas.microsoft.com/office/drawing/2014/main" val="3422062859"/>
                    </a:ext>
                  </a:extLst>
                </a:gridCol>
                <a:gridCol w="1448628">
                  <a:extLst>
                    <a:ext uri="{9D8B030D-6E8A-4147-A177-3AD203B41FA5}">
                      <a16:colId xmlns:a16="http://schemas.microsoft.com/office/drawing/2014/main" val="27499596"/>
                    </a:ext>
                  </a:extLst>
                </a:gridCol>
                <a:gridCol w="1448628">
                  <a:extLst>
                    <a:ext uri="{9D8B030D-6E8A-4147-A177-3AD203B41FA5}">
                      <a16:colId xmlns:a16="http://schemas.microsoft.com/office/drawing/2014/main" val="2121968878"/>
                    </a:ext>
                  </a:extLst>
                </a:gridCol>
                <a:gridCol w="1448628">
                  <a:extLst>
                    <a:ext uri="{9D8B030D-6E8A-4147-A177-3AD203B41FA5}">
                      <a16:colId xmlns:a16="http://schemas.microsoft.com/office/drawing/2014/main" val="3196013560"/>
                    </a:ext>
                  </a:extLst>
                </a:gridCol>
                <a:gridCol w="1448628">
                  <a:extLst>
                    <a:ext uri="{9D8B030D-6E8A-4147-A177-3AD203B41FA5}">
                      <a16:colId xmlns:a16="http://schemas.microsoft.com/office/drawing/2014/main" val="3567329783"/>
                    </a:ext>
                  </a:extLst>
                </a:gridCol>
                <a:gridCol w="1448628">
                  <a:extLst>
                    <a:ext uri="{9D8B030D-6E8A-4147-A177-3AD203B41FA5}">
                      <a16:colId xmlns:a16="http://schemas.microsoft.com/office/drawing/2014/main" val="2725421253"/>
                    </a:ext>
                  </a:extLst>
                </a:gridCol>
                <a:gridCol w="1448628">
                  <a:extLst>
                    <a:ext uri="{9D8B030D-6E8A-4147-A177-3AD203B41FA5}">
                      <a16:colId xmlns:a16="http://schemas.microsoft.com/office/drawing/2014/main" val="3860906626"/>
                    </a:ext>
                  </a:extLst>
                </a:gridCol>
              </a:tblGrid>
              <a:tr h="671630">
                <a:tc>
                  <a:txBody>
                    <a:bodyPr/>
                    <a:lstStyle/>
                    <a:p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tr-TR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cap="all" dirty="0">
                          <a:effectLst/>
                        </a:rPr>
                        <a:t>Teorik Sınav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cap="all" dirty="0">
                          <a:effectLst/>
                        </a:rPr>
                        <a:t>Anatomi</a:t>
                      </a:r>
                      <a:br>
                        <a:rPr lang="tr-TR" sz="2400" cap="all" dirty="0">
                          <a:effectLst/>
                        </a:rPr>
                      </a:br>
                      <a:r>
                        <a:rPr lang="tr-TR" sz="2400" cap="all" dirty="0">
                          <a:effectLst/>
                        </a:rPr>
                        <a:t>Pratik Sınav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cap="all">
                          <a:effectLst/>
                        </a:rPr>
                        <a:t>Histoloji-Embriyoloji</a:t>
                      </a:r>
                      <a:br>
                        <a:rPr lang="tr-TR" sz="2400" cap="all">
                          <a:effectLst/>
                        </a:rPr>
                      </a:br>
                      <a:r>
                        <a:rPr lang="tr-TR" sz="2400" cap="all">
                          <a:effectLst/>
                        </a:rPr>
                        <a:t>Pratik Sınav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385549"/>
                  </a:ext>
                </a:extLst>
              </a:tr>
              <a:tr h="671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cap="all">
                          <a:effectLst/>
                        </a:rPr>
                        <a:t>S.No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</a:rPr>
                        <a:t>Numarası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</a:rPr>
                        <a:t>Sınava Girdi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</a:rPr>
                        <a:t>Sınava Girmedi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</a:rPr>
                        <a:t>Sınava Girdi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</a:rPr>
                        <a:t>Sınava Girmedi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</a:rPr>
                        <a:t>Sınava Girdi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</a:rPr>
                        <a:t>Sınava Girmedi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6934926"/>
                  </a:ext>
                </a:extLst>
              </a:tr>
              <a:tr h="4328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cap="all">
                          <a:effectLst/>
                        </a:rPr>
                        <a:t>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220600***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Devamsız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Devamsız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Devamsız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227045"/>
                  </a:ext>
                </a:extLst>
              </a:tr>
              <a:tr h="4328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cap="all">
                          <a:effectLst/>
                        </a:rPr>
                        <a:t>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230600***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Devamsız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Devamsız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Devamsız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48333380"/>
                  </a:ext>
                </a:extLst>
              </a:tr>
              <a:tr h="4328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cap="all">
                          <a:effectLst/>
                        </a:rPr>
                        <a:t>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210600***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Devamsız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Devamsız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Devamsız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6270377"/>
                  </a:ext>
                </a:extLst>
              </a:tr>
              <a:tr h="4328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cap="all">
                          <a:effectLst/>
                        </a:rPr>
                        <a:t>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15600***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Devamsız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Devamsız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Devamsız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4251993"/>
                  </a:ext>
                </a:extLst>
              </a:tr>
              <a:tr h="4328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cap="all">
                          <a:effectLst/>
                        </a:rPr>
                        <a:t>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220600***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Girmedi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Girmedi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0,00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48381363"/>
                  </a:ext>
                </a:extLst>
              </a:tr>
              <a:tr h="63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cap="all">
                          <a:effectLst/>
                        </a:rPr>
                        <a:t>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210600***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Girdi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8,8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Girmedi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Girmedi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58044683"/>
                  </a:ext>
                </a:extLst>
              </a:tr>
              <a:tr h="63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cap="all">
                          <a:effectLst/>
                        </a:rPr>
                        <a:t>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210600***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Girdi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16,0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Girmedi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3,00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54149159"/>
                  </a:ext>
                </a:extLst>
              </a:tr>
              <a:tr h="63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cap="all">
                          <a:effectLst/>
                        </a:rPr>
                        <a:t>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210600***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Girdi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14,4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Girmedi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3,00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58034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0774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cap="all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Sınav sorularının dağılımı 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3196229"/>
              </p:ext>
            </p:extLst>
          </p:nvPr>
        </p:nvGraphicFramePr>
        <p:xfrm>
          <a:off x="838200" y="1690690"/>
          <a:ext cx="10302766" cy="4121530"/>
        </p:xfrm>
        <a:graphic>
          <a:graphicData uri="http://schemas.openxmlformats.org/drawingml/2006/table">
            <a:tbl>
              <a:tblPr bandRow="1"/>
              <a:tblGrid>
                <a:gridCol w="4399995">
                  <a:extLst>
                    <a:ext uri="{9D8B030D-6E8A-4147-A177-3AD203B41FA5}">
                      <a16:colId xmlns:a16="http://schemas.microsoft.com/office/drawing/2014/main" val="1466304030"/>
                    </a:ext>
                  </a:extLst>
                </a:gridCol>
                <a:gridCol w="1796646">
                  <a:extLst>
                    <a:ext uri="{9D8B030D-6E8A-4147-A177-3AD203B41FA5}">
                      <a16:colId xmlns:a16="http://schemas.microsoft.com/office/drawing/2014/main" val="452800693"/>
                    </a:ext>
                  </a:extLst>
                </a:gridCol>
                <a:gridCol w="1728652">
                  <a:extLst>
                    <a:ext uri="{9D8B030D-6E8A-4147-A177-3AD203B41FA5}">
                      <a16:colId xmlns:a16="http://schemas.microsoft.com/office/drawing/2014/main" val="843153152"/>
                    </a:ext>
                  </a:extLst>
                </a:gridCol>
                <a:gridCol w="2377473">
                  <a:extLst>
                    <a:ext uri="{9D8B030D-6E8A-4147-A177-3AD203B41FA5}">
                      <a16:colId xmlns:a16="http://schemas.microsoft.com/office/drawing/2014/main" val="3223062602"/>
                    </a:ext>
                  </a:extLst>
                </a:gridCol>
              </a:tblGrid>
              <a:tr h="958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Teorik Puan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Pratik Puan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Teorik +Pratik Puan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48714"/>
                  </a:ext>
                </a:extLst>
              </a:tr>
              <a:tr h="632593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Anatomi </a:t>
                      </a:r>
                      <a:endParaRPr lang="tr-TR" sz="2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tr-TR" sz="2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05698"/>
                  </a:ext>
                </a:extLst>
              </a:tr>
              <a:tr h="632593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Histoloji- Embriyoloji</a:t>
                      </a:r>
                      <a:endParaRPr lang="tr-TR" sz="2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tr-TR" sz="2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877916"/>
                  </a:ext>
                </a:extLst>
              </a:tr>
              <a:tr h="632593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Biyofizik</a:t>
                      </a:r>
                      <a:endParaRPr lang="tr-TR" sz="2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tr-TR" sz="2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862514"/>
                  </a:ext>
                </a:extLst>
              </a:tr>
              <a:tr h="632593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Fizyoloji</a:t>
                      </a:r>
                      <a:endParaRPr lang="tr-TR" sz="2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tr-TR" sz="2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635563"/>
                  </a:ext>
                </a:extLst>
              </a:tr>
              <a:tr h="632593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GENEL TOPLAM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88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693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ORTALAMA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0659040"/>
              </p:ext>
            </p:extLst>
          </p:nvPr>
        </p:nvGraphicFramePr>
        <p:xfrm>
          <a:off x="838200" y="1534510"/>
          <a:ext cx="10515600" cy="4527893"/>
        </p:xfrm>
        <a:graphic>
          <a:graphicData uri="http://schemas.openxmlformats.org/drawingml/2006/table">
            <a:tbl>
              <a:tblPr firstRow="1" bandRow="1"/>
              <a:tblGrid>
                <a:gridCol w="8715329">
                  <a:extLst>
                    <a:ext uri="{9D8B030D-6E8A-4147-A177-3AD203B41FA5}">
                      <a16:colId xmlns:a16="http://schemas.microsoft.com/office/drawing/2014/main" val="3844038721"/>
                    </a:ext>
                  </a:extLst>
                </a:gridCol>
                <a:gridCol w="1800271">
                  <a:extLst>
                    <a:ext uri="{9D8B030D-6E8A-4147-A177-3AD203B41FA5}">
                      <a16:colId xmlns:a16="http://schemas.microsoft.com/office/drawing/2014/main" val="2704329700"/>
                    </a:ext>
                  </a:extLst>
                </a:gridCol>
              </a:tblGrid>
              <a:tr h="51326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YILLARA GÖRE İLGİLİ KURULDAKİ BAŞARI DURUMU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PUAN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507295"/>
                  </a:ext>
                </a:extLst>
              </a:tr>
              <a:tr h="357848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II. DERS 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71,28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500163"/>
                  </a:ext>
                </a:extLst>
              </a:tr>
              <a:tr h="357848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II. DERS 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74,06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047585"/>
                  </a:ext>
                </a:extLst>
              </a:tr>
              <a:tr h="357848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II. DERS 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62,71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396410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II. 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72,75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601683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 II. 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77,48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117683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II. 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79,80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412547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2017-2018 II. DERS KURULU GENEL ORTALAMA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72,20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086462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2016-2017 II. DERS KURULU GENEL ORTALAMA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78,52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214250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2015-2016 II. DERS KURULU GENEL ORTALAMA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80,91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917291"/>
                  </a:ext>
                </a:extLst>
              </a:tr>
              <a:tr h="22545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5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413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962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6534246"/>
              </p:ext>
            </p:extLst>
          </p:nvPr>
        </p:nvGraphicFramePr>
        <p:xfrm>
          <a:off x="428296" y="365125"/>
          <a:ext cx="10515601" cy="6112511"/>
        </p:xfrm>
        <a:graphic>
          <a:graphicData uri="http://schemas.openxmlformats.org/drawingml/2006/table">
            <a:tbl>
              <a:tblPr firstRow="1" bandRow="1"/>
              <a:tblGrid>
                <a:gridCol w="4270188">
                  <a:extLst>
                    <a:ext uri="{9D8B030D-6E8A-4147-A177-3AD203B41FA5}">
                      <a16:colId xmlns:a16="http://schemas.microsoft.com/office/drawing/2014/main" val="455381063"/>
                    </a:ext>
                  </a:extLst>
                </a:gridCol>
                <a:gridCol w="2799813">
                  <a:extLst>
                    <a:ext uri="{9D8B030D-6E8A-4147-A177-3AD203B41FA5}">
                      <a16:colId xmlns:a16="http://schemas.microsoft.com/office/drawing/2014/main" val="3715280805"/>
                    </a:ext>
                  </a:extLst>
                </a:gridCol>
                <a:gridCol w="3445600">
                  <a:extLst>
                    <a:ext uri="{9D8B030D-6E8A-4147-A177-3AD203B41FA5}">
                      <a16:colId xmlns:a16="http://schemas.microsoft.com/office/drawing/2014/main" val="3243387902"/>
                    </a:ext>
                  </a:extLst>
                </a:gridCol>
              </a:tblGrid>
              <a:tr h="130478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DÖNEM İÇİ KURULLARDA BAŞARI DURUMU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PUAN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(2022-2023)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(n=213)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PUAN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(2023-2024)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(n= 305)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162629"/>
                  </a:ext>
                </a:extLst>
              </a:tr>
              <a:tr h="54503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V. KURUL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sng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77,06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547845"/>
                  </a:ext>
                </a:extLst>
              </a:tr>
              <a:tr h="54503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IV. KURUL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sng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85,56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909520"/>
                  </a:ext>
                </a:extLst>
              </a:tr>
              <a:tr h="54503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III. KURUL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67,00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903595"/>
                  </a:ext>
                </a:extLst>
              </a:tr>
              <a:tr h="54503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II. KURUL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74,06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71,28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594986"/>
                  </a:ext>
                </a:extLst>
              </a:tr>
              <a:tr h="54503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I. KURUL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70,14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61,77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712574"/>
                  </a:ext>
                </a:extLst>
              </a:tr>
              <a:tr h="151949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74,76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(55 kişi </a:t>
                      </a:r>
                      <a:r>
                        <a:rPr lang="tr-TR" sz="20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finalsiz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geçti,210 kişi geçti, 3 kişi kaldı)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66,53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(81 kişinin ortalaması 60’ın altında, bunun dışında ilk sınavdan en az birine girmeyen 6 kişi mevcut –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87 kişi %28,5)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736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267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01565" y="81345"/>
            <a:ext cx="10515600" cy="486213"/>
          </a:xfrm>
        </p:spPr>
        <p:txBody>
          <a:bodyPr>
            <a:noAutofit/>
          </a:bodyPr>
          <a:lstStyle/>
          <a:p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PUANLAMA</a:t>
            </a:r>
            <a:endParaRPr lang="tr-TR" sz="3600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814932"/>
              </p:ext>
            </p:extLst>
          </p:nvPr>
        </p:nvGraphicFramePr>
        <p:xfrm>
          <a:off x="617482" y="567558"/>
          <a:ext cx="11248696" cy="4080510"/>
        </p:xfrm>
        <a:graphic>
          <a:graphicData uri="http://schemas.openxmlformats.org/drawingml/2006/table">
            <a:tbl>
              <a:tblPr firstRow="1" firstCol="1" bandRow="1"/>
              <a:tblGrid>
                <a:gridCol w="2115208">
                  <a:extLst>
                    <a:ext uri="{9D8B030D-6E8A-4147-A177-3AD203B41FA5}">
                      <a16:colId xmlns:a16="http://schemas.microsoft.com/office/drawing/2014/main" val="1053967067"/>
                    </a:ext>
                  </a:extLst>
                </a:gridCol>
                <a:gridCol w="1797269">
                  <a:extLst>
                    <a:ext uri="{9D8B030D-6E8A-4147-A177-3AD203B41FA5}">
                      <a16:colId xmlns:a16="http://schemas.microsoft.com/office/drawing/2014/main" val="3476504736"/>
                    </a:ext>
                  </a:extLst>
                </a:gridCol>
                <a:gridCol w="1655656">
                  <a:extLst>
                    <a:ext uri="{9D8B030D-6E8A-4147-A177-3AD203B41FA5}">
                      <a16:colId xmlns:a16="http://schemas.microsoft.com/office/drawing/2014/main" val="1268443522"/>
                    </a:ext>
                  </a:extLst>
                </a:gridCol>
                <a:gridCol w="1866351">
                  <a:extLst>
                    <a:ext uri="{9D8B030D-6E8A-4147-A177-3AD203B41FA5}">
                      <a16:colId xmlns:a16="http://schemas.microsoft.com/office/drawing/2014/main" val="2924041076"/>
                    </a:ext>
                  </a:extLst>
                </a:gridCol>
                <a:gridCol w="1967538">
                  <a:extLst>
                    <a:ext uri="{9D8B030D-6E8A-4147-A177-3AD203B41FA5}">
                      <a16:colId xmlns:a16="http://schemas.microsoft.com/office/drawing/2014/main" val="2903794383"/>
                    </a:ext>
                  </a:extLst>
                </a:gridCol>
                <a:gridCol w="1846674">
                  <a:extLst>
                    <a:ext uri="{9D8B030D-6E8A-4147-A177-3AD203B41FA5}">
                      <a16:colId xmlns:a16="http://schemas.microsoft.com/office/drawing/2014/main" val="1228104540"/>
                    </a:ext>
                  </a:extLst>
                </a:gridCol>
              </a:tblGrid>
              <a:tr h="5626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Barajlı Nota Göre </a:t>
                      </a: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Dağılım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(n=300)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Toplam Not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 Not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Pratik Toplam Not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Histoloji Embriyoloji Pratik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Anatomi Pratik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6720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Sınav Puanlaması: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326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Yüksek Not: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KİŞİ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 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5935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Düşük Not: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8,8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</a:t>
                      </a:r>
                      <a:r>
                        <a:rPr lang="tr-TR" sz="24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16,8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</a:t>
                      </a:r>
                      <a:r>
                        <a:rPr lang="tr-TR" sz="24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-8,0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 KİŞİ</a:t>
                      </a:r>
                      <a:r>
                        <a:rPr lang="tr-TR" sz="2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-2,0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KİŞİ </a:t>
                      </a:r>
                      <a:r>
                        <a:rPr lang="tr-TR" sz="2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-6,0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KİŞİ</a:t>
                      </a:r>
                      <a:r>
                        <a:rPr lang="tr-TR" sz="2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2237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71,28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58,01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13,26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3,31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9,95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6318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Başarı (%)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71,3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72,5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66,3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66,2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66,3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080965"/>
                  </a:ext>
                </a:extLst>
              </a:tr>
            </a:tbl>
          </a:graphicData>
        </a:graphic>
      </p:graphicFrame>
      <p:sp>
        <p:nvSpPr>
          <p:cNvPr id="10" name="Metin kutusu 9"/>
          <p:cNvSpPr txBox="1"/>
          <p:nvPr/>
        </p:nvSpPr>
        <p:spPr>
          <a:xfrm>
            <a:off x="-41176" y="4728683"/>
            <a:ext cx="12001082" cy="200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düşük barajlı toplam notu alan öğrenci, her iki pratik sınava katılmamış ve en düşük barajlı teorik notu almış kişidir.</a:t>
            </a:r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**</a:t>
            </a: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düşük barajlı pratik toplam notu alan 2 kişi ile en düşük barajlı Histoloji Embriyoloji Pratik notu alan iki kişi aynı kişilerdir. Bunlardan 1 kişi her iki pratik sınava da katılmamışken diğer kişi her iki pratik sınava katılmasına rağmen 0 alan ve baraja takılan bir öğrencidir. </a:t>
            </a:r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*** </a:t>
            </a: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düşük barajlı Anatomi Pratik notu alan 5 kişiden 3’ü Anatomi pratik sınava katılmayan öğrencilerdendir. (Bu kurulda teorik sınava 300, Histoloji Embriyoloji Pratik sınavına 299, Anatomi Pratik sınavına 297 kişi katılmıştır.)</a:t>
            </a:r>
          </a:p>
        </p:txBody>
      </p:sp>
    </p:spTree>
    <p:extLst>
      <p:ext uri="{BB962C8B-B14F-4D97-AF65-F5344CB8AC3E}">
        <p14:creationId xmlns:p14="http://schemas.microsoft.com/office/powerpoint/2010/main" val="256526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457200" algn="just">
          <a:lnSpc>
            <a:spcPct val="115000"/>
          </a:lnSpc>
          <a:spcAft>
            <a:spcPts val="1000"/>
          </a:spcAft>
          <a:defRPr b="1">
            <a:solidFill>
              <a:srgbClr val="FF0000"/>
            </a:solidFill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1478</TotalTime>
  <Words>2663</Words>
  <Application>Microsoft Office PowerPoint</Application>
  <PresentationFormat>Geniş ekran</PresentationFormat>
  <Paragraphs>1058</Paragraphs>
  <Slides>36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4</vt:i4>
      </vt:variant>
      <vt:variant>
        <vt:lpstr>Slayt Başlıkları</vt:lpstr>
      </vt:variant>
      <vt:variant>
        <vt:i4>36</vt:i4>
      </vt:variant>
    </vt:vector>
  </HeadingPairs>
  <TitlesOfParts>
    <vt:vector size="48" baseType="lpstr">
      <vt:lpstr>Arial</vt:lpstr>
      <vt:lpstr>Arial Black</vt:lpstr>
      <vt:lpstr>Arial TUR</vt:lpstr>
      <vt:lpstr>Calibri</vt:lpstr>
      <vt:lpstr>Calibri Light</vt:lpstr>
      <vt:lpstr>Cambria</vt:lpstr>
      <vt:lpstr>Cambria Math</vt:lpstr>
      <vt:lpstr>Times New Roman</vt:lpstr>
      <vt:lpstr>Office Teması</vt:lpstr>
      <vt:lpstr>Ofis Teması</vt:lpstr>
      <vt:lpstr>1_Ofis Teması</vt:lpstr>
      <vt:lpstr>2_Ofis Teması</vt:lpstr>
      <vt:lpstr>2023 – 2024 EĞİTİM YILI 2. SINIF 2. KURUL DEĞERLENDİRME </vt:lpstr>
      <vt:lpstr>PowerPoint Sunusu</vt:lpstr>
      <vt:lpstr>PowerPoint Sunusu</vt:lpstr>
      <vt:lpstr>SINAV VERİLERİ</vt:lpstr>
      <vt:lpstr>PowerPoint Sunusu</vt:lpstr>
      <vt:lpstr>Sınav sorularının dağılımı </vt:lpstr>
      <vt:lpstr>ORTALAMA</vt:lpstr>
      <vt:lpstr>PowerPoint Sunusu</vt:lpstr>
      <vt:lpstr>PUANLAMA</vt:lpstr>
      <vt:lpstr>PUANLAMA</vt:lpstr>
      <vt:lpstr>PowerPoint Sunusu</vt:lpstr>
      <vt:lpstr>PowerPoint Sunusu</vt:lpstr>
      <vt:lpstr>BARAJA TAKILAN ÖĞRENCİ SAYISI: (DERS GRUPLARINA GÖRE)</vt:lpstr>
      <vt:lpstr>EN FAZLA DOĞRU  VE YANLIŞ CEVAPLANAN SORULAR </vt:lpstr>
      <vt:lpstr>EN FAZLA DOĞRU CEVAPLANAN SORU</vt:lpstr>
      <vt:lpstr>EN FAZLA YANLIŞ CEVAPLANAN SORU</vt:lpstr>
      <vt:lpstr>DERS BAZINDA EN FAZLA DOĞRU VE YANLIŞ CEVAPLANAN SORULAR  </vt:lpstr>
      <vt:lpstr>GÜVENİRLİK</vt:lpstr>
      <vt:lpstr>SINAV ZORLUK İNDEKSİ </vt:lpstr>
      <vt:lpstr>SORULARIN NİTELİĞİ</vt:lpstr>
      <vt:lpstr>PowerPoint Sunusu</vt:lpstr>
      <vt:lpstr>PowerPoint Sunusu</vt:lpstr>
      <vt:lpstr>PowerPoint Sunusu</vt:lpstr>
      <vt:lpstr>PowerPoint Sunusu</vt:lpstr>
      <vt:lpstr>PowerPoint Sunusu</vt:lpstr>
      <vt:lpstr>KURULLA İLGİLİ ÖĞRENCİLERİN OLUMLU GÖRÜŞLERİ</vt:lpstr>
      <vt:lpstr>KURULLA İLGİLİ ÖĞRENCİLERİN OLUMLU GÖRÜŞLERİ</vt:lpstr>
      <vt:lpstr>KURULLA İLGİLİ ÖĞRENCİLERİN OLUMLU GÖRÜŞLERİ</vt:lpstr>
      <vt:lpstr>KURULLA İLGİLİ ÖĞRENCİLERİN OLUMLU GÖRÜŞLERİ</vt:lpstr>
      <vt:lpstr>KURULLA İLGİLİ ÖĞRENCİLERİN OLUMLU GÖRÜŞLERİ</vt:lpstr>
      <vt:lpstr>KURULLA İLGİLİ ÖĞRENCİLERİN OLUMSUZ GÖRÜŞLERİ</vt:lpstr>
      <vt:lpstr>KURULLA İLGİLİ ÖĞRENCİLERİN OLUMSUZ GÖRÜŞLERİ</vt:lpstr>
      <vt:lpstr>KURULLA İLGİLİ ÖĞRENCİLERİN OLUMSUZ GÖRÜŞLERİ</vt:lpstr>
      <vt:lpstr>KURULLA İLGİLİ ÖĞRENCİLERİN OLUMSUZ GÖRÜŞLERİ</vt:lpstr>
      <vt:lpstr>KURULLA İLGİLİ ÖĞRENCİLERİN OLUMSUZ GÖRÜŞLERİ</vt:lpstr>
      <vt:lpstr>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– 2023 EĞİTİM YILI 3. SINIF 1. KURUL SINAV ANALİZİ</dc:title>
  <dc:creator>azmi's</dc:creator>
  <cp:lastModifiedBy>hp</cp:lastModifiedBy>
  <cp:revision>460</cp:revision>
  <dcterms:created xsi:type="dcterms:W3CDTF">2022-10-27T00:48:35Z</dcterms:created>
  <dcterms:modified xsi:type="dcterms:W3CDTF">2025-05-06T09:38:59Z</dcterms:modified>
</cp:coreProperties>
</file>